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25"/>
  </p:notesMasterIdLst>
  <p:handoutMasterIdLst>
    <p:handoutMasterId r:id="rId26"/>
  </p:handoutMasterIdLst>
  <p:sldIdLst>
    <p:sldId id="258" r:id="rId3"/>
    <p:sldId id="278" r:id="rId4"/>
    <p:sldId id="337" r:id="rId5"/>
    <p:sldId id="269" r:id="rId6"/>
    <p:sldId id="282" r:id="rId7"/>
    <p:sldId id="334" r:id="rId8"/>
    <p:sldId id="287" r:id="rId9"/>
    <p:sldId id="285" r:id="rId10"/>
    <p:sldId id="332" r:id="rId11"/>
    <p:sldId id="333" r:id="rId12"/>
    <p:sldId id="325" r:id="rId13"/>
    <p:sldId id="331" r:id="rId14"/>
    <p:sldId id="284" r:id="rId15"/>
    <p:sldId id="286" r:id="rId16"/>
    <p:sldId id="271" r:id="rId17"/>
    <p:sldId id="283" r:id="rId18"/>
    <p:sldId id="338" r:id="rId19"/>
    <p:sldId id="272" r:id="rId20"/>
    <p:sldId id="277" r:id="rId21"/>
    <p:sldId id="270" r:id="rId22"/>
    <p:sldId id="274" r:id="rId23"/>
    <p:sldId id="275" r:id="rId24"/>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8"/>
            <p14:sldId id="337"/>
            <p14:sldId id="269"/>
            <p14:sldId id="282"/>
            <p14:sldId id="334"/>
            <p14:sldId id="287"/>
            <p14:sldId id="285"/>
            <p14:sldId id="332"/>
            <p14:sldId id="333"/>
            <p14:sldId id="325"/>
            <p14:sldId id="331"/>
            <p14:sldId id="284"/>
            <p14:sldId id="286"/>
            <p14:sldId id="271"/>
            <p14:sldId id="283"/>
            <p14:sldId id="338"/>
            <p14:sldId id="272"/>
            <p14:sldId id="277"/>
            <p14:sldId id="270"/>
            <p14:sldId id="274"/>
            <p14:sldId id="275"/>
          </p14:sldIdLst>
        </p14:section>
      </p14:sectionLst>
    </p:ext>
    <p:ext uri="{EFAFB233-063F-42B5-8137-9DF3F51BA10A}">
      <p15:sldGuideLst xmlns:p15="http://schemas.microsoft.com/office/powerpoint/2012/main">
        <p15:guide id="1" orient="horz" pos="3296"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8783" autoAdjust="0"/>
    <p:restoredTop sz="96973"/>
  </p:normalViewPr>
  <p:slideViewPr>
    <p:cSldViewPr showGuides="1">
      <p:cViewPr>
        <p:scale>
          <a:sx n="115" d="100"/>
          <a:sy n="115" d="100"/>
        </p:scale>
        <p:origin x="920" y="160"/>
      </p:cViewPr>
      <p:guideLst>
        <p:guide orient="horz" pos="3296"/>
        <p:guide pos="40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xfrm>
            <a:off x="2022475" y="1582738"/>
            <a:ext cx="10553700" cy="7915275"/>
          </a:xfrm>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13</a:t>
            </a:fld>
            <a:endParaRPr lang="en-US" altLang="ja-JP"/>
          </a:p>
        </p:txBody>
      </p:sp>
    </p:spTree>
    <p:extLst>
      <p:ext uri="{BB962C8B-B14F-4D97-AF65-F5344CB8AC3E}">
        <p14:creationId xmlns:p14="http://schemas.microsoft.com/office/powerpoint/2010/main" val="3511729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2</a:t>
            </a:fld>
            <a:endParaRPr lang="en-US" altLang="ja-JP"/>
          </a:p>
        </p:txBody>
      </p:sp>
    </p:spTree>
    <p:extLst>
      <p:ext uri="{BB962C8B-B14F-4D97-AF65-F5344CB8AC3E}">
        <p14:creationId xmlns:p14="http://schemas.microsoft.com/office/powerpoint/2010/main" val="387900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3</a:t>
            </a:fld>
            <a:endParaRPr lang="en-US" altLang="ja-JP"/>
          </a:p>
        </p:txBody>
      </p:sp>
    </p:spTree>
    <p:extLst>
      <p:ext uri="{BB962C8B-B14F-4D97-AF65-F5344CB8AC3E}">
        <p14:creationId xmlns:p14="http://schemas.microsoft.com/office/powerpoint/2010/main" val="1887635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4</a:t>
            </a:fld>
            <a:endParaRPr lang="en-US" altLang="ja-JP"/>
          </a:p>
        </p:txBody>
      </p:sp>
    </p:spTree>
    <p:extLst>
      <p:ext uri="{BB962C8B-B14F-4D97-AF65-F5344CB8AC3E}">
        <p14:creationId xmlns:p14="http://schemas.microsoft.com/office/powerpoint/2010/main" val="964683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5</a:t>
            </a:fld>
            <a:endParaRPr lang="en-US" altLang="ja-JP"/>
          </a:p>
        </p:txBody>
      </p:sp>
    </p:spTree>
    <p:extLst>
      <p:ext uri="{BB962C8B-B14F-4D97-AF65-F5344CB8AC3E}">
        <p14:creationId xmlns:p14="http://schemas.microsoft.com/office/powerpoint/2010/main" val="1195525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8</a:t>
            </a:fld>
            <a:endParaRPr lang="en-US" altLang="ja-JP"/>
          </a:p>
        </p:txBody>
      </p:sp>
    </p:spTree>
    <p:extLst>
      <p:ext uri="{BB962C8B-B14F-4D97-AF65-F5344CB8AC3E}">
        <p14:creationId xmlns:p14="http://schemas.microsoft.com/office/powerpoint/2010/main" val="1782691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10</a:t>
            </a:fld>
            <a:endParaRPr lang="en-US" altLang="ja-JP"/>
          </a:p>
        </p:txBody>
      </p:sp>
    </p:spTree>
    <p:extLst>
      <p:ext uri="{BB962C8B-B14F-4D97-AF65-F5344CB8AC3E}">
        <p14:creationId xmlns:p14="http://schemas.microsoft.com/office/powerpoint/2010/main" val="2129253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11</a:t>
            </a:fld>
            <a:endParaRPr lang="en-US" altLang="ja-JP"/>
          </a:p>
        </p:txBody>
      </p:sp>
    </p:spTree>
    <p:extLst>
      <p:ext uri="{BB962C8B-B14F-4D97-AF65-F5344CB8AC3E}">
        <p14:creationId xmlns:p14="http://schemas.microsoft.com/office/powerpoint/2010/main" val="1656880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12</a:t>
            </a:fld>
            <a:endParaRPr lang="en-US" altLang="ja-JP"/>
          </a:p>
        </p:txBody>
      </p:sp>
    </p:spTree>
    <p:extLst>
      <p:ext uri="{BB962C8B-B14F-4D97-AF65-F5344CB8AC3E}">
        <p14:creationId xmlns:p14="http://schemas.microsoft.com/office/powerpoint/2010/main" val="1450570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6" y="511177"/>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6"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tiff"/></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3.tiff"/><Relationship Id="rId4" Type="http://schemas.openxmlformats.org/officeDocument/2006/relationships/image" Target="../media/image22.tiff"/></Relationships>
</file>

<file path=ppt/slides/_rels/slide2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tiff"/><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7"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3"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4"/>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10"/>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3433545"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2" name="図 1"/>
          <p:cNvPicPr>
            <a:picLocks noChangeAspect="1"/>
          </p:cNvPicPr>
          <p:nvPr/>
        </p:nvPicPr>
        <p:blipFill rotWithShape="1">
          <a:blip r:embed="rId3"/>
          <a:srcRect t="2083" r="3313" b="1801"/>
          <a:stretch/>
        </p:blipFill>
        <p:spPr>
          <a:xfrm>
            <a:off x="-1" y="624136"/>
            <a:ext cx="12752539" cy="7344816"/>
          </a:xfrm>
          <a:prstGeom prst="rect">
            <a:avLst/>
          </a:prstGeom>
        </p:spPr>
      </p:pic>
    </p:spTree>
    <p:extLst>
      <p:ext uri="{BB962C8B-B14F-4D97-AF65-F5344CB8AC3E}">
        <p14:creationId xmlns:p14="http://schemas.microsoft.com/office/powerpoint/2010/main" val="3881009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3"/>
          <a:stretch>
            <a:fillRect/>
          </a:stretch>
        </p:blipFill>
        <p:spPr>
          <a:xfrm>
            <a:off x="35343" y="2"/>
            <a:ext cx="6098366" cy="6284189"/>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9229" y="1703344"/>
            <a:ext cx="6685945" cy="3248472"/>
          </a:xfrm>
          <a:prstGeom prst="rect">
            <a:avLst/>
          </a:prstGeom>
        </p:spPr>
      </p:pic>
    </p:spTree>
    <p:extLst>
      <p:ext uri="{BB962C8B-B14F-4D97-AF65-F5344CB8AC3E}">
        <p14:creationId xmlns:p14="http://schemas.microsoft.com/office/powerpoint/2010/main" val="446099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1200152"/>
            <a:ext cx="12801600" cy="4706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80">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3"/>
          <a:stretch>
            <a:fillRect/>
          </a:stretch>
        </p:blipFill>
        <p:spPr>
          <a:xfrm>
            <a:off x="1200" y="1687960"/>
            <a:ext cx="7609337" cy="6707720"/>
          </a:xfrm>
          <a:prstGeom prst="rect">
            <a:avLst/>
          </a:prstGeom>
        </p:spPr>
      </p:pic>
    </p:spTree>
    <p:extLst>
      <p:ext uri="{BB962C8B-B14F-4D97-AF65-F5344CB8AC3E}">
        <p14:creationId xmlns:p14="http://schemas.microsoft.com/office/powerpoint/2010/main" val="2764429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指針</a:t>
            </a:r>
            <a:endParaRPr lang="en-US" altLang="ja-JP" dirty="0">
              <a:solidFill>
                <a:schemeClr val="tx1"/>
              </a:solidFill>
            </a:endParaRPr>
          </a:p>
        </p:txBody>
      </p:sp>
      <p:sp>
        <p:nvSpPr>
          <p:cNvPr id="2" name="角丸四角形 1">
            <a:extLst>
              <a:ext uri="{FF2B5EF4-FFF2-40B4-BE49-F238E27FC236}">
                <a16:creationId xmlns:a16="http://schemas.microsoft.com/office/drawing/2014/main" id="{089A1F3E-4169-2741-B351-B49B526BA249}"/>
              </a:ext>
            </a:extLst>
          </p:cNvPr>
          <p:cNvSpPr/>
          <p:nvPr/>
        </p:nvSpPr>
        <p:spPr>
          <a:xfrm>
            <a:off x="1288232" y="7496781"/>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運搬手順</a:t>
            </a:r>
          </a:p>
        </p:txBody>
      </p:sp>
      <p:sp>
        <p:nvSpPr>
          <p:cNvPr id="4" name="角丸四角形 3">
            <a:extLst>
              <a:ext uri="{FF2B5EF4-FFF2-40B4-BE49-F238E27FC236}">
                <a16:creationId xmlns:a16="http://schemas.microsoft.com/office/drawing/2014/main" id="{1B53F770-2DA6-8C40-9861-9A8E9761658A}"/>
              </a:ext>
            </a:extLst>
          </p:cNvPr>
          <p:cNvSpPr/>
          <p:nvPr/>
        </p:nvSpPr>
        <p:spPr>
          <a:xfrm>
            <a:off x="1288232" y="828886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a:t>
            </a:r>
          </a:p>
        </p:txBody>
      </p:sp>
      <p:sp>
        <p:nvSpPr>
          <p:cNvPr id="6" name="角丸四角形 5">
            <a:extLst>
              <a:ext uri="{FF2B5EF4-FFF2-40B4-BE49-F238E27FC236}">
                <a16:creationId xmlns:a16="http://schemas.microsoft.com/office/drawing/2014/main" id="{883324AA-338E-3C47-BCD2-A3572FD61A37}"/>
              </a:ext>
            </a:extLst>
          </p:cNvPr>
          <p:cNvSpPr/>
          <p:nvPr/>
        </p:nvSpPr>
        <p:spPr>
          <a:xfrm>
            <a:off x="712168" y="4944616"/>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交点サークルとブロックサークルはノードとして表現する</a:t>
            </a:r>
          </a:p>
        </p:txBody>
      </p:sp>
      <p:sp>
        <p:nvSpPr>
          <p:cNvPr id="7" name="角丸四角形 6">
            <a:extLst>
              <a:ext uri="{FF2B5EF4-FFF2-40B4-BE49-F238E27FC236}">
                <a16:creationId xmlns:a16="http://schemas.microsoft.com/office/drawing/2014/main" id="{55D03C20-4100-7546-A5E0-AADC2CD74460}"/>
              </a:ext>
            </a:extLst>
          </p:cNvPr>
          <p:cNvSpPr/>
          <p:nvPr/>
        </p:nvSpPr>
        <p:spPr>
          <a:xfrm>
            <a:off x="712168" y="577270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運搬経路は</a:t>
            </a:r>
            <a:r>
              <a:rPr lang="en-US" altLang="ja-JP" dirty="0">
                <a:solidFill>
                  <a:schemeClr val="tx1"/>
                </a:solidFill>
              </a:rPr>
              <a:t>A*</a:t>
            </a:r>
            <a:r>
              <a:rPr lang="ja-JP" altLang="en-US">
                <a:solidFill>
                  <a:schemeClr val="tx1"/>
                </a:solidFill>
              </a:rPr>
              <a:t>探索によって決める</a:t>
            </a:r>
          </a:p>
        </p:txBody>
      </p:sp>
      <p:sp>
        <p:nvSpPr>
          <p:cNvPr id="8" name="角丸四角形 7">
            <a:extLst>
              <a:ext uri="{FF2B5EF4-FFF2-40B4-BE49-F238E27FC236}">
                <a16:creationId xmlns:a16="http://schemas.microsoft.com/office/drawing/2014/main" id="{B40E67D9-CFF2-BC47-ACC8-584961E01A42}"/>
              </a:ext>
            </a:extLst>
          </p:cNvPr>
          <p:cNvSpPr/>
          <p:nvPr/>
        </p:nvSpPr>
        <p:spPr>
          <a:xfrm>
            <a:off x="1432248" y="641872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コスト</a:t>
            </a:r>
            <a:r>
              <a:rPr lang="en-US" altLang="ja-JP" dirty="0">
                <a:solidFill>
                  <a:schemeClr val="tx1"/>
                </a:solidFill>
              </a:rPr>
              <a:t>(</a:t>
            </a:r>
            <a:r>
              <a:rPr lang="ja-JP" altLang="en-US">
                <a:solidFill>
                  <a:schemeClr val="tx1"/>
                </a:solidFill>
              </a:rPr>
              <a:t>移動距離が短いルート</a:t>
            </a:r>
            <a:r>
              <a:rPr lang="en-US" altLang="ja-JP" dirty="0">
                <a:solidFill>
                  <a:schemeClr val="tx1"/>
                </a:solidFill>
              </a:rPr>
              <a:t>)</a:t>
            </a:r>
            <a:r>
              <a:rPr lang="ja-JP" altLang="en-US">
                <a:solidFill>
                  <a:schemeClr val="tx1"/>
                </a:solidFill>
              </a:rPr>
              <a:t>を選択する</a:t>
            </a:r>
          </a:p>
        </p:txBody>
      </p:sp>
      <p:sp>
        <p:nvSpPr>
          <p:cNvPr id="9" name="正方形/長方形 8">
            <a:extLst>
              <a:ext uri="{FF2B5EF4-FFF2-40B4-BE49-F238E27FC236}">
                <a16:creationId xmlns:a16="http://schemas.microsoft.com/office/drawing/2014/main" id="{A54BA802-6231-7C43-ADD4-48B8B516AFDC}"/>
              </a:ext>
            </a:extLst>
          </p:cNvPr>
          <p:cNvSpPr/>
          <p:nvPr/>
        </p:nvSpPr>
        <p:spPr>
          <a:xfrm>
            <a:off x="0" y="448237"/>
            <a:ext cx="2448272" cy="4482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課題分析</a:t>
            </a:r>
            <a:endParaRPr lang="en-US" altLang="ja-JP" dirty="0">
              <a:solidFill>
                <a:schemeClr val="tx1"/>
              </a:solidFill>
            </a:endParaRPr>
          </a:p>
        </p:txBody>
      </p:sp>
      <p:sp>
        <p:nvSpPr>
          <p:cNvPr id="11" name="角丸四角形 10">
            <a:extLst>
              <a:ext uri="{FF2B5EF4-FFF2-40B4-BE49-F238E27FC236}">
                <a16:creationId xmlns:a16="http://schemas.microsoft.com/office/drawing/2014/main" id="{D719B7DF-8AA0-1C4F-9569-3F3400DF0115}"/>
              </a:ext>
            </a:extLst>
          </p:cNvPr>
          <p:cNvSpPr/>
          <p:nvPr/>
        </p:nvSpPr>
        <p:spPr>
          <a:xfrm>
            <a:off x="208112" y="1235550"/>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画像データから数字カードの数字とカラーブロックの位置を推定する</a:t>
            </a:r>
          </a:p>
        </p:txBody>
      </p:sp>
      <p:sp>
        <p:nvSpPr>
          <p:cNvPr id="12" name="角丸四角形 11">
            <a:extLst>
              <a:ext uri="{FF2B5EF4-FFF2-40B4-BE49-F238E27FC236}">
                <a16:creationId xmlns:a16="http://schemas.microsoft.com/office/drawing/2014/main" id="{693AE36B-015B-BC48-A97C-58813F1D805A}"/>
              </a:ext>
            </a:extLst>
          </p:cNvPr>
          <p:cNvSpPr/>
          <p:nvPr/>
        </p:nvSpPr>
        <p:spPr>
          <a:xfrm>
            <a:off x="208112" y="2097587"/>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コマンドシステムでカラーブロックの識別と運搬経路の探索を行う</a:t>
            </a:r>
          </a:p>
        </p:txBody>
      </p:sp>
      <p:sp>
        <p:nvSpPr>
          <p:cNvPr id="13" name="角丸四角形 12">
            <a:extLst>
              <a:ext uri="{FF2B5EF4-FFF2-40B4-BE49-F238E27FC236}">
                <a16:creationId xmlns:a16="http://schemas.microsoft.com/office/drawing/2014/main" id="{B9E4AD5D-E4F2-204D-99E7-20E673E60E92}"/>
              </a:ext>
            </a:extLst>
          </p:cNvPr>
          <p:cNvSpPr/>
          <p:nvPr/>
        </p:nvSpPr>
        <p:spPr>
          <a:xfrm>
            <a:off x="712168" y="397353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フルビンゴのみ狙う</a:t>
            </a:r>
          </a:p>
        </p:txBody>
      </p:sp>
      <p:sp>
        <p:nvSpPr>
          <p:cNvPr id="14" name="角丸四角形 13">
            <a:extLst>
              <a:ext uri="{FF2B5EF4-FFF2-40B4-BE49-F238E27FC236}">
                <a16:creationId xmlns:a16="http://schemas.microsoft.com/office/drawing/2014/main" id="{7E91B42C-51DC-E94D-9782-D1972C8AB01B}"/>
              </a:ext>
            </a:extLst>
          </p:cNvPr>
          <p:cNvSpPr/>
          <p:nvPr/>
        </p:nvSpPr>
        <p:spPr>
          <a:xfrm>
            <a:off x="784176" y="331619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ブロックが置かれた交差サークルは通過しない</a:t>
            </a:r>
          </a:p>
        </p:txBody>
      </p:sp>
      <p:sp>
        <p:nvSpPr>
          <p:cNvPr id="15" name="角丸四角形 14">
            <a:extLst>
              <a:ext uri="{FF2B5EF4-FFF2-40B4-BE49-F238E27FC236}">
                <a16:creationId xmlns:a16="http://schemas.microsoft.com/office/drawing/2014/main" id="{A0EC7B0A-435D-EE43-9CB8-0AE289CFC69D}"/>
              </a:ext>
            </a:extLst>
          </p:cNvPr>
          <p:cNvSpPr/>
          <p:nvPr/>
        </p:nvSpPr>
        <p:spPr>
          <a:xfrm>
            <a:off x="4096544" y="8833701"/>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Bluetooth</a:t>
            </a:r>
            <a:r>
              <a:rPr lang="ja-JP" altLang="en-US">
                <a:solidFill>
                  <a:schemeClr val="tx1"/>
                </a:solidFill>
              </a:rPr>
              <a:t>通信途絶時は、ガレージモードに遷移する</a:t>
            </a:r>
          </a:p>
        </p:txBody>
      </p:sp>
      <p:sp>
        <p:nvSpPr>
          <p:cNvPr id="16" name="角丸四角形 15">
            <a:extLst>
              <a:ext uri="{FF2B5EF4-FFF2-40B4-BE49-F238E27FC236}">
                <a16:creationId xmlns:a16="http://schemas.microsoft.com/office/drawing/2014/main" id="{6CA8E293-B5C9-194D-8DE2-4F6E3B416A95}"/>
              </a:ext>
            </a:extLst>
          </p:cNvPr>
          <p:cNvSpPr/>
          <p:nvPr/>
        </p:nvSpPr>
        <p:spPr>
          <a:xfrm>
            <a:off x="6827214" y="324868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上下左右の移動はライントレースで行う（要検討）</a:t>
            </a:r>
          </a:p>
        </p:txBody>
      </p:sp>
      <p:sp>
        <p:nvSpPr>
          <p:cNvPr id="17" name="角丸四角形 16">
            <a:extLst>
              <a:ext uri="{FF2B5EF4-FFF2-40B4-BE49-F238E27FC236}">
                <a16:creationId xmlns:a16="http://schemas.microsoft.com/office/drawing/2014/main" id="{D67A22C7-A25E-094B-AEE6-0A5A5F611F1E}"/>
              </a:ext>
            </a:extLst>
          </p:cNvPr>
          <p:cNvSpPr/>
          <p:nvPr/>
        </p:nvSpPr>
        <p:spPr>
          <a:xfrm>
            <a:off x="6871749" y="450676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ブロック並べ後はゴールノードへ向かう</a:t>
            </a:r>
          </a:p>
        </p:txBody>
      </p:sp>
      <p:sp>
        <p:nvSpPr>
          <p:cNvPr id="18" name="角丸四角形 17">
            <a:extLst>
              <a:ext uri="{FF2B5EF4-FFF2-40B4-BE49-F238E27FC236}">
                <a16:creationId xmlns:a16="http://schemas.microsoft.com/office/drawing/2014/main" id="{E92064D4-F3F6-DF4B-9A55-F58A2B9CDAFB}"/>
              </a:ext>
            </a:extLst>
          </p:cNvPr>
          <p:cNvSpPr/>
          <p:nvPr/>
        </p:nvSpPr>
        <p:spPr>
          <a:xfrm>
            <a:off x="3016424" y="7066796"/>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走行体に近いブロックから運搬する</a:t>
            </a:r>
          </a:p>
        </p:txBody>
      </p:sp>
      <p:sp>
        <p:nvSpPr>
          <p:cNvPr id="19" name="角丸四角形 18">
            <a:extLst>
              <a:ext uri="{FF2B5EF4-FFF2-40B4-BE49-F238E27FC236}">
                <a16:creationId xmlns:a16="http://schemas.microsoft.com/office/drawing/2014/main" id="{0042954E-44BE-9348-AD65-BE4824CEB819}"/>
              </a:ext>
            </a:extLst>
          </p:cNvPr>
          <p:cNvSpPr/>
          <p:nvPr/>
        </p:nvSpPr>
        <p:spPr>
          <a:xfrm>
            <a:off x="4120502" y="8174537"/>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走行体ではブロックの色を確認しない</a:t>
            </a:r>
          </a:p>
        </p:txBody>
      </p:sp>
      <p:sp>
        <p:nvSpPr>
          <p:cNvPr id="20" name="角丸四角形 19">
            <a:extLst>
              <a:ext uri="{FF2B5EF4-FFF2-40B4-BE49-F238E27FC236}">
                <a16:creationId xmlns:a16="http://schemas.microsoft.com/office/drawing/2014/main" id="{1E8D46E4-E895-AA4B-8817-F21C5C79C065}"/>
              </a:ext>
            </a:extLst>
          </p:cNvPr>
          <p:cNvSpPr/>
          <p:nvPr/>
        </p:nvSpPr>
        <p:spPr>
          <a:xfrm>
            <a:off x="7048872" y="5681669"/>
            <a:ext cx="4968552" cy="79951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コマンドシステムと走行体の通信タイミングはどのようにするか、、、</a:t>
            </a:r>
          </a:p>
        </p:txBody>
      </p:sp>
    </p:spTree>
    <p:extLst>
      <p:ext uri="{BB962C8B-B14F-4D97-AF65-F5344CB8AC3E}">
        <p14:creationId xmlns:p14="http://schemas.microsoft.com/office/powerpoint/2010/main" val="1459855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解法</a:t>
            </a:r>
            <a:endParaRPr lang="en-US" altLang="ja-JP" dirty="0">
              <a:solidFill>
                <a:schemeClr val="tx1"/>
              </a:solidFill>
            </a:endParaRPr>
          </a:p>
        </p:txBody>
      </p:sp>
    </p:spTree>
    <p:extLst>
      <p:ext uri="{BB962C8B-B14F-4D97-AF65-F5344CB8AC3E}">
        <p14:creationId xmlns:p14="http://schemas.microsoft.com/office/powerpoint/2010/main" val="3509866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31885"/>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pic>
        <p:nvPicPr>
          <p:cNvPr id="2" name="図 1"/>
          <p:cNvPicPr>
            <a:picLocks noChangeAspect="1"/>
          </p:cNvPicPr>
          <p:nvPr/>
        </p:nvPicPr>
        <p:blipFill>
          <a:blip r:embed="rId2"/>
          <a:stretch>
            <a:fillRect/>
          </a:stretch>
        </p:blipFill>
        <p:spPr>
          <a:xfrm>
            <a:off x="10145" y="459961"/>
            <a:ext cx="12791456" cy="6994746"/>
          </a:xfrm>
          <a:prstGeom prst="rect">
            <a:avLst/>
          </a:prstGeom>
        </p:spPr>
      </p:pic>
      <p:sp>
        <p:nvSpPr>
          <p:cNvPr id="3" name="正方形/長方形 2">
            <a:extLst>
              <a:ext uri="{FF2B5EF4-FFF2-40B4-BE49-F238E27FC236}">
                <a16:creationId xmlns:a16="http://schemas.microsoft.com/office/drawing/2014/main" id="{07912221-48B1-3548-A90B-7B7EC760328D}"/>
              </a:ext>
            </a:extLst>
          </p:cNvPr>
          <p:cNvSpPr/>
          <p:nvPr/>
        </p:nvSpPr>
        <p:spPr>
          <a:xfrm>
            <a:off x="1216224" y="2568352"/>
            <a:ext cx="1152128" cy="14401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a:solidFill>
                  <a:schemeClr val="tx1"/>
                </a:solidFill>
              </a:rPr>
              <a:t>数字領域を抜き出す</a:t>
            </a:r>
          </a:p>
        </p:txBody>
      </p:sp>
      <p:sp>
        <p:nvSpPr>
          <p:cNvPr id="7" name="正方形/長方形 6">
            <a:extLst>
              <a:ext uri="{FF2B5EF4-FFF2-40B4-BE49-F238E27FC236}">
                <a16:creationId xmlns:a16="http://schemas.microsoft.com/office/drawing/2014/main" id="{C5BF6FC4-40C2-7F4D-B6B3-5C4E0229C4B2}"/>
              </a:ext>
            </a:extLst>
          </p:cNvPr>
          <p:cNvSpPr/>
          <p:nvPr/>
        </p:nvSpPr>
        <p:spPr>
          <a:xfrm>
            <a:off x="7192888" y="1632248"/>
            <a:ext cx="1368152" cy="3600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800" dirty="0">
                <a:solidFill>
                  <a:schemeClr val="tx1"/>
                </a:solidFill>
              </a:rPr>
              <a:t>g</a:t>
            </a:r>
            <a:r>
              <a:rPr kumimoji="1" lang="ja-JP" altLang="en-US" sz="800">
                <a:solidFill>
                  <a:schemeClr val="tx1"/>
                </a:solidFill>
              </a:rPr>
              <a:t>スコア→実距離・辞書</a:t>
            </a:r>
            <a:endParaRPr kumimoji="1" lang="en-US" altLang="ja-JP" sz="800" dirty="0">
              <a:solidFill>
                <a:schemeClr val="tx1"/>
              </a:solidFill>
            </a:endParaRPr>
          </a:p>
          <a:p>
            <a:r>
              <a:rPr lang="en-US" altLang="ja-JP" sz="800" dirty="0">
                <a:solidFill>
                  <a:schemeClr val="tx1"/>
                </a:solidFill>
              </a:rPr>
              <a:t>F</a:t>
            </a:r>
            <a:r>
              <a:rPr lang="ja-JP" altLang="en-US" sz="800">
                <a:solidFill>
                  <a:schemeClr val="tx1"/>
                </a:solidFill>
              </a:rPr>
              <a:t>スコア→概算距離・辞書</a:t>
            </a:r>
            <a:endParaRPr kumimoji="1" lang="ja-JP" altLang="en-US" sz="800">
              <a:solidFill>
                <a:schemeClr val="tx1"/>
              </a:solidFill>
            </a:endParaRPr>
          </a:p>
        </p:txBody>
      </p:sp>
    </p:spTree>
    <p:extLst>
      <p:ext uri="{BB962C8B-B14F-4D97-AF65-F5344CB8AC3E}">
        <p14:creationId xmlns:p14="http://schemas.microsoft.com/office/powerpoint/2010/main" val="3481072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2698A1C-1F99-0C4A-B6C1-907F88BFA800}"/>
              </a:ext>
            </a:extLst>
          </p:cNvPr>
          <p:cNvPicPr>
            <a:picLocks noChangeAspect="1"/>
          </p:cNvPicPr>
          <p:nvPr/>
        </p:nvPicPr>
        <p:blipFill rotWithShape="1">
          <a:blip r:embed="rId2"/>
          <a:srcRect t="2083" r="3313" b="1801"/>
          <a:stretch/>
        </p:blipFill>
        <p:spPr>
          <a:xfrm>
            <a:off x="24714" y="5901314"/>
            <a:ext cx="6376086" cy="3672302"/>
          </a:xfrm>
          <a:prstGeom prst="rect">
            <a:avLst/>
          </a:prstGeom>
        </p:spPr>
      </p:pic>
      <p:pic>
        <p:nvPicPr>
          <p:cNvPr id="5" name="図 4">
            <a:extLst>
              <a:ext uri="{FF2B5EF4-FFF2-40B4-BE49-F238E27FC236}">
                <a16:creationId xmlns:a16="http://schemas.microsoft.com/office/drawing/2014/main" id="{01195A77-A5BB-CA4D-8121-8AC6B0D98B8C}"/>
              </a:ext>
            </a:extLst>
          </p:cNvPr>
          <p:cNvPicPr>
            <a:picLocks noChangeAspect="1"/>
          </p:cNvPicPr>
          <p:nvPr/>
        </p:nvPicPr>
        <p:blipFill rotWithShape="1">
          <a:blip r:embed="rId3"/>
          <a:srcRect l="710" t="6500" r="54208" b="4251"/>
          <a:stretch/>
        </p:blipFill>
        <p:spPr>
          <a:xfrm>
            <a:off x="2267144" y="28879"/>
            <a:ext cx="3821847" cy="6063998"/>
          </a:xfrm>
          <a:prstGeom prst="rect">
            <a:avLst/>
          </a:prstGeom>
          <a:ln w="19050">
            <a:solidFill>
              <a:schemeClr val="tx1">
                <a:lumMod val="50000"/>
                <a:lumOff val="50000"/>
              </a:schemeClr>
            </a:solidFill>
          </a:ln>
        </p:spPr>
      </p:pic>
      <p:pic>
        <p:nvPicPr>
          <p:cNvPr id="2" name="図 1">
            <a:extLst>
              <a:ext uri="{FF2B5EF4-FFF2-40B4-BE49-F238E27FC236}">
                <a16:creationId xmlns:a16="http://schemas.microsoft.com/office/drawing/2014/main" id="{C1490327-C85D-7B4D-BAEC-6D38D7DA5DFC}"/>
              </a:ext>
            </a:extLst>
          </p:cNvPr>
          <p:cNvPicPr>
            <a:picLocks noChangeAspect="1"/>
          </p:cNvPicPr>
          <p:nvPr/>
        </p:nvPicPr>
        <p:blipFill rotWithShape="1">
          <a:blip r:embed="rId4"/>
          <a:srcRect l="1041" t="2973" r="6248" b="1778"/>
          <a:stretch/>
        </p:blipFill>
        <p:spPr>
          <a:xfrm>
            <a:off x="6112768" y="28879"/>
            <a:ext cx="6688832" cy="9544737"/>
          </a:xfrm>
          <a:prstGeom prst="rect">
            <a:avLst/>
          </a:prstGeom>
          <a:ln w="19050">
            <a:solidFill>
              <a:schemeClr val="tx1">
                <a:lumMod val="50000"/>
                <a:lumOff val="50000"/>
              </a:schemeClr>
            </a:solidFill>
          </a:ln>
        </p:spPr>
      </p:pic>
    </p:spTree>
    <p:extLst>
      <p:ext uri="{BB962C8B-B14F-4D97-AF65-F5344CB8AC3E}">
        <p14:creationId xmlns:p14="http://schemas.microsoft.com/office/powerpoint/2010/main" val="3986566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3"/>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司令システム</a:t>
            </a:r>
            <a:endParaRPr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走行体システム</a:t>
            </a:r>
            <a:endParaRPr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カメラ</a:t>
            </a:r>
            <a:endParaRPr lang="en-US" altLang="ja-JP" sz="1100" dirty="0">
              <a:solidFill>
                <a:schemeClr val="tx1"/>
              </a:solidFill>
            </a:endParaRPr>
          </a:p>
          <a:p>
            <a:pPr algn="ctr"/>
            <a:r>
              <a:rPr lang="ja-JP" altLang="en-US" sz="1100">
                <a:solidFill>
                  <a:schemeClr val="tx1"/>
                </a:solidFill>
              </a:rPr>
              <a:t>システム</a:t>
            </a:r>
            <a:endParaRPr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10"/>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画像取得</a:t>
              </a:r>
              <a:endParaRPr lang="en-US" altLang="ja-JP" sz="1100" dirty="0">
                <a:solidFill>
                  <a:schemeClr val="tx1"/>
                </a:solidFill>
              </a:endParaRPr>
            </a:p>
            <a:p>
              <a:pPr algn="ctr"/>
              <a:r>
                <a:rPr lang="en-US" altLang="ja-JP" sz="1100" dirty="0" err="1">
                  <a:solidFill>
                    <a:schemeClr val="tx1"/>
                  </a:solidFill>
                </a:rPr>
                <a:t>fromURL</a:t>
              </a:r>
              <a:endParaRPr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000" dirty="0">
                  <a:solidFill>
                    <a:schemeClr val="tx1"/>
                  </a:solidFill>
                </a:rPr>
                <a:t>(Computer Visio</a:t>
              </a:r>
            </a:p>
            <a:p>
              <a:pPr algn="ctr"/>
              <a:r>
                <a:rPr lang="en-US" altLang="ja-JP" sz="1000" dirty="0">
                  <a:solidFill>
                    <a:schemeClr val="tx1"/>
                  </a:solidFill>
                </a:rPr>
                <a:t>or</a:t>
              </a:r>
            </a:p>
            <a:p>
              <a:pPr algn="ctr"/>
              <a:r>
                <a:rPr lang="en-US" altLang="ja-JP" sz="1000" dirty="0">
                  <a:solidFill>
                    <a:schemeClr val="tx1"/>
                  </a:solidFill>
                </a:rPr>
                <a:t>CNN)</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lang="ja-JP" altLang="en-US" sz="1100">
                  <a:solidFill>
                    <a:schemeClr val="tx1"/>
                  </a:solidFill>
                </a:rPr>
                <a:t>経路探索</a:t>
              </a:r>
              <a:endParaRPr lang="en-US" altLang="ja-JP" sz="1100" dirty="0">
                <a:solidFill>
                  <a:schemeClr val="tx1"/>
                </a:solidFill>
              </a:endParaRPr>
            </a:p>
            <a:p>
              <a:pPr algn="ctr"/>
              <a:r>
                <a:rPr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走行体の</a:t>
              </a:r>
              <a:endParaRPr lang="en-US" altLang="ja-JP" sz="1100" dirty="0">
                <a:solidFill>
                  <a:schemeClr val="tx1"/>
                </a:solidFill>
              </a:endParaRPr>
            </a:p>
            <a:p>
              <a:pPr algn="ctr"/>
              <a:r>
                <a:rPr lang="ja-JP" altLang="en-US" sz="1100">
                  <a:solidFill>
                    <a:schemeClr val="tx1"/>
                  </a:solidFill>
                </a:rPr>
                <a:t>位置取得</a:t>
              </a:r>
              <a:endParaRPr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3"/>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8"/>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自己位置推定</a:t>
            </a:r>
            <a:endParaRPr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ライン推定</a:t>
            </a:r>
            <a:endParaRPr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4" y="7296103"/>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4" y="6186711"/>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lang="ja-JP" altLang="en-US" sz="1100">
                <a:solidFill>
                  <a:schemeClr val="tx1"/>
                </a:solidFill>
              </a:rPr>
              <a:t>判定</a:t>
            </a:r>
            <a:endParaRPr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5" y="712549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5" y="620286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6"/>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 </a:t>
            </a:r>
            <a:r>
              <a:rPr lang="en-US" altLang="ja-JP" sz="1100" dirty="0" err="1">
                <a:solidFill>
                  <a:schemeClr val="tx1"/>
                </a:solidFill>
              </a:rPr>
              <a:t>Ctl</a:t>
            </a:r>
            <a:endParaRPr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6" y="668161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8"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2"/>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物理モデル</a:t>
            </a:r>
            <a:endParaRPr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2" y="5642945"/>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ja-JP" altLang="en-US">
                <a:solidFill>
                  <a:schemeClr val="tx1"/>
                </a:solidFill>
              </a:rPr>
              <a:t>操作</a:t>
            </a:r>
            <a:endParaRPr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71"/>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lang="en-US" altLang="ja-JP" sz="1100" dirty="0">
                <a:solidFill>
                  <a:schemeClr val="tx1"/>
                </a:solidFill>
              </a:rPr>
              <a:t>Kaoru Ota</a:t>
            </a:r>
            <a:endParaRPr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90"/>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a:solidFill>
                  <a:schemeClr val="tx1"/>
                </a:solidFill>
              </a:rPr>
              <a:t>システムの目的：チャレンジの場の提供</a:t>
            </a:r>
            <a:endParaRPr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6400800" y="-23936"/>
            <a:ext cx="1936304"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latin typeface="+mn-ea"/>
              </a:rPr>
              <a:t>要求モデル</a:t>
            </a:r>
          </a:p>
        </p:txBody>
      </p:sp>
      <p:pic>
        <p:nvPicPr>
          <p:cNvPr id="11" name="図 10">
            <a:extLst>
              <a:ext uri="{FF2B5EF4-FFF2-40B4-BE49-F238E27FC236}">
                <a16:creationId xmlns:a16="http://schemas.microsoft.com/office/drawing/2014/main" id="{550C1BC0-D37E-224B-AA5F-F3615F856462}"/>
              </a:ext>
            </a:extLst>
          </p:cNvPr>
          <p:cNvPicPr>
            <a:picLocks noChangeAspect="1"/>
          </p:cNvPicPr>
          <p:nvPr/>
        </p:nvPicPr>
        <p:blipFill rotWithShape="1">
          <a:blip r:embed="rId3"/>
          <a:srcRect l="830" t="14563" r="2367" b="9111"/>
          <a:stretch/>
        </p:blipFill>
        <p:spPr>
          <a:xfrm>
            <a:off x="-7912" y="8204840"/>
            <a:ext cx="6311410" cy="1402536"/>
          </a:xfrm>
          <a:prstGeom prst="rect">
            <a:avLst/>
          </a:prstGeom>
        </p:spPr>
      </p:pic>
      <p:pic>
        <p:nvPicPr>
          <p:cNvPr id="7" name="図 6">
            <a:extLst>
              <a:ext uri="{FF2B5EF4-FFF2-40B4-BE49-F238E27FC236}">
                <a16:creationId xmlns:a16="http://schemas.microsoft.com/office/drawing/2014/main" id="{0253817A-FBF9-D445-A716-7556C85D9D73}"/>
              </a:ext>
            </a:extLst>
          </p:cNvPr>
          <p:cNvPicPr>
            <a:picLocks noChangeAspect="1"/>
          </p:cNvPicPr>
          <p:nvPr/>
        </p:nvPicPr>
        <p:blipFill rotWithShape="1">
          <a:blip r:embed="rId4"/>
          <a:srcRect l="5019" t="4670" r="8618" b="5000"/>
          <a:stretch/>
        </p:blipFill>
        <p:spPr>
          <a:xfrm>
            <a:off x="6303498" y="1416223"/>
            <a:ext cx="6498102" cy="8152599"/>
          </a:xfrm>
          <a:prstGeom prst="rect">
            <a:avLst/>
          </a:prstGeom>
        </p:spPr>
      </p:pic>
      <p:pic>
        <p:nvPicPr>
          <p:cNvPr id="8" name="図 7">
            <a:extLst>
              <a:ext uri="{FF2B5EF4-FFF2-40B4-BE49-F238E27FC236}">
                <a16:creationId xmlns:a16="http://schemas.microsoft.com/office/drawing/2014/main" id="{BA977AE5-84CC-A249-A128-A62FBEEA6557}"/>
              </a:ext>
            </a:extLst>
          </p:cNvPr>
          <p:cNvPicPr>
            <a:picLocks noChangeAspect="1"/>
          </p:cNvPicPr>
          <p:nvPr/>
        </p:nvPicPr>
        <p:blipFill rotWithShape="1">
          <a:blip r:embed="rId5"/>
          <a:srcRect l="2367" t="5653" r="3282" b="2099"/>
          <a:stretch/>
        </p:blipFill>
        <p:spPr>
          <a:xfrm>
            <a:off x="16092" y="48072"/>
            <a:ext cx="6358136" cy="7592725"/>
          </a:xfrm>
          <a:prstGeom prst="rect">
            <a:avLst/>
          </a:prstGeom>
          <a:ln w="19050">
            <a:solidFill>
              <a:schemeClr val="tx1">
                <a:lumMod val="50000"/>
                <a:lumOff val="50000"/>
              </a:schemeClr>
            </a:solidFill>
          </a:ln>
        </p:spPr>
      </p:pic>
      <p:sp>
        <p:nvSpPr>
          <p:cNvPr id="9" name="正方形/長方形 8">
            <a:extLst>
              <a:ext uri="{FF2B5EF4-FFF2-40B4-BE49-F238E27FC236}">
                <a16:creationId xmlns:a16="http://schemas.microsoft.com/office/drawing/2014/main" id="{8BA86385-A3E4-5148-8BD1-DE620F58CBA4}"/>
              </a:ext>
            </a:extLst>
          </p:cNvPr>
          <p:cNvSpPr/>
          <p:nvPr/>
        </p:nvSpPr>
        <p:spPr>
          <a:xfrm>
            <a:off x="6400800" y="496307"/>
            <a:ext cx="6284838" cy="559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100">
                <a:solidFill>
                  <a:schemeClr val="tx1"/>
                </a:solidFill>
                <a:latin typeface="+mn-ea"/>
              </a:rPr>
              <a:t>①システムの目的を定義するために、我々の活動</a:t>
            </a:r>
            <a:r>
              <a:rPr lang="en-US" altLang="ja-JP" sz="1100" dirty="0">
                <a:solidFill>
                  <a:schemeClr val="tx1"/>
                </a:solidFill>
                <a:latin typeface="+mn-ea"/>
              </a:rPr>
              <a:t>(</a:t>
            </a:r>
            <a:r>
              <a:rPr lang="ja-JP" altLang="en-US" sz="1100">
                <a:solidFill>
                  <a:schemeClr val="tx1"/>
                </a:solidFill>
                <a:latin typeface="+mn-ea"/>
              </a:rPr>
              <a:t>プロジェクト</a:t>
            </a:r>
            <a:r>
              <a:rPr lang="en-US" altLang="ja-JP" sz="1100" dirty="0">
                <a:solidFill>
                  <a:schemeClr val="tx1"/>
                </a:solidFill>
                <a:latin typeface="+mn-ea"/>
              </a:rPr>
              <a:t>)</a:t>
            </a:r>
            <a:r>
              <a:rPr lang="ja-JP" altLang="en-US" sz="1100">
                <a:solidFill>
                  <a:schemeClr val="tx1"/>
                </a:solidFill>
                <a:latin typeface="+mn-ea"/>
              </a:rPr>
              <a:t>の目的と目標を始めに定義した。</a:t>
            </a:r>
            <a:endParaRPr lang="en-US" altLang="ja-JP" sz="1100" dirty="0">
              <a:solidFill>
                <a:schemeClr val="tx1"/>
              </a:solidFill>
              <a:latin typeface="+mn-ea"/>
            </a:endParaRPr>
          </a:p>
          <a:p>
            <a:r>
              <a:rPr lang="ja-JP" altLang="en-US" sz="1100">
                <a:solidFill>
                  <a:schemeClr val="tx1"/>
                </a:solidFill>
                <a:latin typeface="+mn-ea"/>
              </a:rPr>
              <a:t>②①の目的と目標からシステムの目的と目標を導出した。</a:t>
            </a:r>
            <a:endParaRPr lang="en-US" altLang="ja-JP" sz="1100" dirty="0">
              <a:solidFill>
                <a:schemeClr val="tx1"/>
              </a:solidFill>
              <a:latin typeface="+mn-ea"/>
            </a:endParaRPr>
          </a:p>
          <a:p>
            <a:r>
              <a:rPr lang="ja-JP" altLang="en-US" sz="1100">
                <a:solidFill>
                  <a:schemeClr val="tx1"/>
                </a:solidFill>
                <a:latin typeface="+mn-ea"/>
              </a:rPr>
              <a:t>③システムの目標から機能要求を分析、定義した。</a:t>
            </a:r>
            <a:endParaRPr lang="en-US" altLang="ja-JP" sz="1100" dirty="0">
              <a:solidFill>
                <a:schemeClr val="tx1"/>
              </a:solidFill>
              <a:latin typeface="+mn-ea"/>
            </a:endParaRPr>
          </a:p>
          <a:p>
            <a:endParaRPr lang="ja-JP" altLang="en-US" sz="1100">
              <a:solidFill>
                <a:schemeClr val="tx1"/>
              </a:solidFill>
              <a:latin typeface="+mn-ea"/>
            </a:endParaRPr>
          </a:p>
        </p:txBody>
      </p:sp>
      <p:sp>
        <p:nvSpPr>
          <p:cNvPr id="10" name="正方形/長方形 9">
            <a:extLst>
              <a:ext uri="{FF2B5EF4-FFF2-40B4-BE49-F238E27FC236}">
                <a16:creationId xmlns:a16="http://schemas.microsoft.com/office/drawing/2014/main" id="{6036863D-F99A-884C-9826-62F9491203D9}"/>
              </a:ext>
            </a:extLst>
          </p:cNvPr>
          <p:cNvSpPr/>
          <p:nvPr/>
        </p:nvSpPr>
        <p:spPr>
          <a:xfrm>
            <a:off x="64096" y="2359933"/>
            <a:ext cx="1027381" cy="3042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a:solidFill>
                  <a:srgbClr val="FF0000"/>
                </a:solidFill>
                <a:latin typeface="+mn-ea"/>
              </a:rPr>
              <a:t>A.</a:t>
            </a:r>
            <a:r>
              <a:rPr lang="ja-JP" altLang="en-US" sz="1400">
                <a:solidFill>
                  <a:srgbClr val="FF0000"/>
                </a:solidFill>
                <a:latin typeface="+mn-ea"/>
              </a:rPr>
              <a:t>要求図</a:t>
            </a:r>
          </a:p>
        </p:txBody>
      </p:sp>
      <p:sp>
        <p:nvSpPr>
          <p:cNvPr id="12" name="正方形/長方形 11">
            <a:extLst>
              <a:ext uri="{FF2B5EF4-FFF2-40B4-BE49-F238E27FC236}">
                <a16:creationId xmlns:a16="http://schemas.microsoft.com/office/drawing/2014/main" id="{EF100263-6E6A-3D42-8A8B-C02FBD0635EE}"/>
              </a:ext>
            </a:extLst>
          </p:cNvPr>
          <p:cNvSpPr/>
          <p:nvPr/>
        </p:nvSpPr>
        <p:spPr>
          <a:xfrm>
            <a:off x="1529205" y="192088"/>
            <a:ext cx="479107" cy="304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FF0000"/>
                </a:solidFill>
                <a:latin typeface="+mn-ea"/>
              </a:rPr>
              <a:t>①</a:t>
            </a:r>
          </a:p>
        </p:txBody>
      </p:sp>
      <p:sp>
        <p:nvSpPr>
          <p:cNvPr id="13" name="正方形/長方形 12">
            <a:extLst>
              <a:ext uri="{FF2B5EF4-FFF2-40B4-BE49-F238E27FC236}">
                <a16:creationId xmlns:a16="http://schemas.microsoft.com/office/drawing/2014/main" id="{6C79285B-2FAB-AD49-A6B0-2CD65FCB0D9A}"/>
              </a:ext>
            </a:extLst>
          </p:cNvPr>
          <p:cNvSpPr/>
          <p:nvPr/>
        </p:nvSpPr>
        <p:spPr>
          <a:xfrm>
            <a:off x="3113381" y="2664152"/>
            <a:ext cx="479107" cy="304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FF0000"/>
                </a:solidFill>
                <a:latin typeface="+mn-ea"/>
              </a:rPr>
              <a:t>②</a:t>
            </a:r>
          </a:p>
        </p:txBody>
      </p:sp>
      <p:sp>
        <p:nvSpPr>
          <p:cNvPr id="14" name="正方形/長方形 13">
            <a:extLst>
              <a:ext uri="{FF2B5EF4-FFF2-40B4-BE49-F238E27FC236}">
                <a16:creationId xmlns:a16="http://schemas.microsoft.com/office/drawing/2014/main" id="{7F27F292-2E9A-E146-ADEE-4185FEE6D032}"/>
              </a:ext>
            </a:extLst>
          </p:cNvPr>
          <p:cNvSpPr/>
          <p:nvPr/>
        </p:nvSpPr>
        <p:spPr>
          <a:xfrm>
            <a:off x="4816624" y="5316477"/>
            <a:ext cx="479107" cy="304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FF0000"/>
                </a:solidFill>
                <a:latin typeface="+mn-ea"/>
              </a:rPr>
              <a:t>③</a:t>
            </a:r>
          </a:p>
        </p:txBody>
      </p:sp>
      <p:sp>
        <p:nvSpPr>
          <p:cNvPr id="16" name="正方形/長方形 15">
            <a:extLst>
              <a:ext uri="{FF2B5EF4-FFF2-40B4-BE49-F238E27FC236}">
                <a16:creationId xmlns:a16="http://schemas.microsoft.com/office/drawing/2014/main" id="{AFADCFBE-2847-0E40-A431-51DB3B5A9C0D}"/>
              </a:ext>
            </a:extLst>
          </p:cNvPr>
          <p:cNvSpPr/>
          <p:nvPr/>
        </p:nvSpPr>
        <p:spPr>
          <a:xfrm>
            <a:off x="8345016" y="-23936"/>
            <a:ext cx="4450499" cy="441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100">
                <a:solidFill>
                  <a:schemeClr val="tx1"/>
                </a:solidFill>
                <a:latin typeface="+mn-ea"/>
              </a:rPr>
              <a:t>要求モデルを</a:t>
            </a:r>
            <a:r>
              <a:rPr lang="en-US" altLang="ja-JP" sz="1100" dirty="0">
                <a:solidFill>
                  <a:schemeClr val="tx1"/>
                </a:solidFill>
                <a:latin typeface="+mn-ea"/>
              </a:rPr>
              <a:t>SYSML</a:t>
            </a:r>
            <a:r>
              <a:rPr lang="ja-JP" altLang="en-US" sz="1100">
                <a:solidFill>
                  <a:schemeClr val="tx1"/>
                </a:solidFill>
                <a:latin typeface="+mn-ea"/>
              </a:rPr>
              <a:t>の</a:t>
            </a:r>
            <a:endParaRPr lang="en-US" altLang="ja-JP" sz="1100" dirty="0">
              <a:solidFill>
                <a:schemeClr val="tx1"/>
              </a:solidFill>
              <a:latin typeface="+mn-ea"/>
            </a:endParaRPr>
          </a:p>
          <a:p>
            <a:r>
              <a:rPr lang="en-US" altLang="ja-JP" sz="1100" dirty="0">
                <a:solidFill>
                  <a:schemeClr val="tx1"/>
                </a:solidFill>
                <a:latin typeface="+mn-ea"/>
              </a:rPr>
              <a:t>A.</a:t>
            </a:r>
            <a:r>
              <a:rPr lang="ja-JP" altLang="en-US" sz="1100">
                <a:solidFill>
                  <a:schemeClr val="tx1"/>
                </a:solidFill>
                <a:latin typeface="+mn-ea"/>
              </a:rPr>
              <a:t>要求図、</a:t>
            </a:r>
            <a:r>
              <a:rPr lang="en-US" altLang="ja-JP" sz="1100" dirty="0">
                <a:solidFill>
                  <a:schemeClr val="tx1"/>
                </a:solidFill>
                <a:latin typeface="+mn-ea"/>
              </a:rPr>
              <a:t>B.</a:t>
            </a:r>
            <a:r>
              <a:rPr lang="ja-JP" altLang="en-US" sz="1100">
                <a:solidFill>
                  <a:schemeClr val="tx1"/>
                </a:solidFill>
                <a:latin typeface="+mn-ea"/>
              </a:rPr>
              <a:t>ユースケース図、</a:t>
            </a:r>
            <a:r>
              <a:rPr lang="en-US" altLang="ja-JP" sz="1100" dirty="0">
                <a:solidFill>
                  <a:schemeClr val="tx1"/>
                </a:solidFill>
                <a:latin typeface="+mn-ea"/>
              </a:rPr>
              <a:t>C.</a:t>
            </a:r>
            <a:r>
              <a:rPr lang="ja-JP" altLang="en-US" sz="1100">
                <a:solidFill>
                  <a:schemeClr val="tx1"/>
                </a:solidFill>
                <a:latin typeface="+mn-ea"/>
              </a:rPr>
              <a:t>機能フロー図で示す。</a:t>
            </a:r>
          </a:p>
        </p:txBody>
      </p:sp>
      <p:sp>
        <p:nvSpPr>
          <p:cNvPr id="17" name="正方形/長方形 16">
            <a:extLst>
              <a:ext uri="{FF2B5EF4-FFF2-40B4-BE49-F238E27FC236}">
                <a16:creationId xmlns:a16="http://schemas.microsoft.com/office/drawing/2014/main" id="{418BBD97-2AB2-5C47-B811-A4D083193C36}"/>
              </a:ext>
            </a:extLst>
          </p:cNvPr>
          <p:cNvSpPr/>
          <p:nvPr/>
        </p:nvSpPr>
        <p:spPr>
          <a:xfrm>
            <a:off x="64096" y="7752928"/>
            <a:ext cx="2163011" cy="3042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a:solidFill>
                  <a:srgbClr val="FF0000"/>
                </a:solidFill>
                <a:latin typeface="+mn-ea"/>
              </a:rPr>
              <a:t>B.</a:t>
            </a:r>
            <a:r>
              <a:rPr lang="ja-JP" altLang="en-US" sz="1400">
                <a:solidFill>
                  <a:srgbClr val="FF0000"/>
                </a:solidFill>
                <a:latin typeface="+mn-ea"/>
              </a:rPr>
              <a:t>ユースケース図</a:t>
            </a:r>
          </a:p>
        </p:txBody>
      </p:sp>
      <p:sp>
        <p:nvSpPr>
          <p:cNvPr id="18" name="正方形/長方形 17">
            <a:extLst>
              <a:ext uri="{FF2B5EF4-FFF2-40B4-BE49-F238E27FC236}">
                <a16:creationId xmlns:a16="http://schemas.microsoft.com/office/drawing/2014/main" id="{1156FD7C-FBC7-C24C-ADBC-930DCA8ACAB7}"/>
              </a:ext>
            </a:extLst>
          </p:cNvPr>
          <p:cNvSpPr/>
          <p:nvPr/>
        </p:nvSpPr>
        <p:spPr>
          <a:xfrm>
            <a:off x="6412158" y="1128192"/>
            <a:ext cx="2004866" cy="3042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a:solidFill>
                  <a:srgbClr val="FF0000"/>
                </a:solidFill>
                <a:latin typeface="+mn-ea"/>
              </a:rPr>
              <a:t>C.</a:t>
            </a:r>
            <a:r>
              <a:rPr lang="ja-JP" altLang="en-US" sz="1400">
                <a:solidFill>
                  <a:srgbClr val="FF0000"/>
                </a:solidFill>
                <a:latin typeface="+mn-ea"/>
              </a:rPr>
              <a:t>機能フロー図</a:t>
            </a:r>
          </a:p>
        </p:txBody>
      </p:sp>
      <p:sp>
        <p:nvSpPr>
          <p:cNvPr id="19" name="正方形/長方形 18">
            <a:extLst>
              <a:ext uri="{FF2B5EF4-FFF2-40B4-BE49-F238E27FC236}">
                <a16:creationId xmlns:a16="http://schemas.microsoft.com/office/drawing/2014/main" id="{55FAA30B-21C8-0643-94C9-8DB01EBAD918}"/>
              </a:ext>
            </a:extLst>
          </p:cNvPr>
          <p:cNvSpPr/>
          <p:nvPr/>
        </p:nvSpPr>
        <p:spPr>
          <a:xfrm>
            <a:off x="8473186" y="1156856"/>
            <a:ext cx="4322330" cy="275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100">
                <a:solidFill>
                  <a:schemeClr val="tx1"/>
                </a:solidFill>
                <a:latin typeface="+mn-ea"/>
              </a:rPr>
              <a:t>キャリブレーション後からガレージまでの機能フロー図を示す。</a:t>
            </a:r>
          </a:p>
        </p:txBody>
      </p:sp>
      <p:sp>
        <p:nvSpPr>
          <p:cNvPr id="20" name="正方形/長方形 19">
            <a:extLst>
              <a:ext uri="{FF2B5EF4-FFF2-40B4-BE49-F238E27FC236}">
                <a16:creationId xmlns:a16="http://schemas.microsoft.com/office/drawing/2014/main" id="{F251106A-990D-6C42-9687-CC9A0C254A6D}"/>
              </a:ext>
            </a:extLst>
          </p:cNvPr>
          <p:cNvSpPr/>
          <p:nvPr/>
        </p:nvSpPr>
        <p:spPr>
          <a:xfrm>
            <a:off x="2224336" y="7680920"/>
            <a:ext cx="4079162" cy="4008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100">
                <a:solidFill>
                  <a:schemeClr val="tx1"/>
                </a:solidFill>
                <a:latin typeface="+mn-ea"/>
              </a:rPr>
              <a:t>システムを司令システム</a:t>
            </a:r>
            <a:r>
              <a:rPr lang="en-US" altLang="ja-JP" sz="1100" dirty="0">
                <a:solidFill>
                  <a:schemeClr val="tx1"/>
                </a:solidFill>
                <a:latin typeface="+mn-ea"/>
              </a:rPr>
              <a:t>(Bluetooth</a:t>
            </a:r>
            <a:r>
              <a:rPr lang="ja-JP" altLang="en-US" sz="1100">
                <a:solidFill>
                  <a:schemeClr val="tx1"/>
                </a:solidFill>
                <a:latin typeface="+mn-ea"/>
              </a:rPr>
              <a:t>機器</a:t>
            </a:r>
            <a:r>
              <a:rPr lang="en-US" altLang="ja-JP" sz="1100" dirty="0">
                <a:solidFill>
                  <a:schemeClr val="tx1"/>
                </a:solidFill>
                <a:latin typeface="+mn-ea"/>
              </a:rPr>
              <a:t>)</a:t>
            </a:r>
            <a:r>
              <a:rPr lang="ja-JP" altLang="en-US" sz="1100">
                <a:solidFill>
                  <a:schemeClr val="tx1"/>
                </a:solidFill>
                <a:latin typeface="+mn-ea"/>
              </a:rPr>
              <a:t>と走行体システムで構成するコンセプトとし、それぞれの振る舞いを定義した。</a:t>
            </a:r>
          </a:p>
        </p:txBody>
      </p:sp>
      <p:sp>
        <p:nvSpPr>
          <p:cNvPr id="21" name="正方形/長方形 20">
            <a:extLst>
              <a:ext uri="{FF2B5EF4-FFF2-40B4-BE49-F238E27FC236}">
                <a16:creationId xmlns:a16="http://schemas.microsoft.com/office/drawing/2014/main" id="{7139C140-127B-C248-BF2C-35F1D69F00C9}"/>
              </a:ext>
            </a:extLst>
          </p:cNvPr>
          <p:cNvSpPr/>
          <p:nvPr/>
        </p:nvSpPr>
        <p:spPr>
          <a:xfrm>
            <a:off x="4096544" y="9391352"/>
            <a:ext cx="2232248"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1100" dirty="0">
                <a:solidFill>
                  <a:schemeClr val="tx1"/>
                </a:solidFill>
                <a:latin typeface="+mn-ea"/>
              </a:rPr>
              <a:t>※</a:t>
            </a:r>
            <a:r>
              <a:rPr lang="ja-JP" altLang="en-US" sz="1100">
                <a:solidFill>
                  <a:schemeClr val="tx1"/>
                </a:solidFill>
                <a:latin typeface="+mn-ea"/>
              </a:rPr>
              <a:t>ユースケース記述は割愛する</a:t>
            </a:r>
          </a:p>
        </p:txBody>
      </p:sp>
    </p:spTree>
    <p:extLst>
      <p:ext uri="{BB962C8B-B14F-4D97-AF65-F5344CB8AC3E}">
        <p14:creationId xmlns:p14="http://schemas.microsoft.com/office/powerpoint/2010/main" val="1258389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3"/>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5"/>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a:solidFill>
                  <a:schemeClr val="tx1"/>
                </a:solidFill>
              </a:rPr>
              <a:t>制御モデル</a:t>
            </a:r>
            <a:endParaRPr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制御技術①</a:t>
            </a:r>
            <a:endParaRPr lang="en-US" altLang="ja-JP" dirty="0">
              <a:solidFill>
                <a:schemeClr val="tx1"/>
              </a:solidFill>
            </a:endParaRPr>
          </a:p>
          <a:p>
            <a:r>
              <a:rPr lang="ja-JP" altLang="en-US">
                <a:solidFill>
                  <a:schemeClr val="tx1"/>
                </a:solidFill>
              </a:rPr>
              <a:t>①</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a:p>
            <a:r>
              <a:rPr lang="ja-JP" altLang="en-US">
                <a:solidFill>
                  <a:schemeClr val="tx1"/>
                </a:solidFill>
              </a:rPr>
              <a:t>・機能実現する上での課題は何か？</a:t>
            </a:r>
            <a:endParaRPr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lang="ja-JP" altLang="en-US">
                <a:solidFill>
                  <a:schemeClr val="tx1"/>
                </a:solidFill>
              </a:rPr>
              <a:t>・どのような条件・範囲で使うのか？</a:t>
            </a:r>
            <a:endParaRPr lang="en-US" altLang="ja-JP" dirty="0">
              <a:solidFill>
                <a:schemeClr val="tx1"/>
              </a:solidFill>
            </a:endParaRPr>
          </a:p>
          <a:p>
            <a:r>
              <a:rPr lang="ja-JP" altLang="en-US">
                <a:solidFill>
                  <a:schemeClr val="tx1"/>
                </a:solidFill>
              </a:rPr>
              <a:t>・性能・信頼性・安全性など機能の実現性に対して効果があるか？</a:t>
            </a:r>
            <a:endParaRPr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制御技術②</a:t>
            </a:r>
            <a:endParaRPr lang="en-US" altLang="ja-JP" dirty="0">
              <a:solidFill>
                <a:schemeClr val="tx1"/>
              </a:solidFill>
            </a:endParaRPr>
          </a:p>
          <a:p>
            <a:r>
              <a:rPr lang="ja-JP" altLang="en-US">
                <a:solidFill>
                  <a:schemeClr val="tx1"/>
                </a:solidFill>
              </a:rPr>
              <a:t>②</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CF44377E-D257-A74E-B9D2-C1F7CA192933}"/>
              </a:ext>
            </a:extLst>
          </p:cNvPr>
          <p:cNvPicPr>
            <a:picLocks noChangeAspect="1"/>
          </p:cNvPicPr>
          <p:nvPr/>
        </p:nvPicPr>
        <p:blipFill rotWithShape="1">
          <a:blip r:embed="rId3"/>
          <a:srcRect l="1358" t="51235" r="1998" b="2379"/>
          <a:stretch/>
        </p:blipFill>
        <p:spPr>
          <a:xfrm>
            <a:off x="162117" y="387606"/>
            <a:ext cx="4744616" cy="1989415"/>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7385827" y="-3648100"/>
            <a:ext cx="1904813"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a:solidFill>
                  <a:schemeClr val="tx1"/>
                </a:solidFill>
                <a:latin typeface="+mj-lt"/>
              </a:rPr>
              <a:t>分析モデル</a:t>
            </a:r>
          </a:p>
        </p:txBody>
      </p:sp>
      <p:sp>
        <p:nvSpPr>
          <p:cNvPr id="51" name="正方形/長方形 50">
            <a:extLst>
              <a:ext uri="{FF2B5EF4-FFF2-40B4-BE49-F238E27FC236}">
                <a16:creationId xmlns:a16="http://schemas.microsoft.com/office/drawing/2014/main" id="{CE58B199-69DB-AC41-8D1C-6DDA1D6BF08D}"/>
              </a:ext>
            </a:extLst>
          </p:cNvPr>
          <p:cNvSpPr/>
          <p:nvPr/>
        </p:nvSpPr>
        <p:spPr>
          <a:xfrm>
            <a:off x="2233856" y="-676662"/>
            <a:ext cx="6912768"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tx1"/>
                </a:solidFill>
              </a:rPr>
              <a:t>プロジェクトのコンセプト「シンプルに設計する」から</a:t>
            </a:r>
            <a:r>
              <a:rPr lang="en-US" altLang="ja-JP" sz="1200" dirty="0">
                <a:solidFill>
                  <a:schemeClr val="tx1"/>
                </a:solidFill>
              </a:rPr>
              <a:t>4</a:t>
            </a:r>
            <a:r>
              <a:rPr lang="ja-JP" altLang="en-US" sz="1200">
                <a:solidFill>
                  <a:schemeClr val="tx1"/>
                </a:solidFill>
              </a:rPr>
              <a:t>つの指針を定義した。</a:t>
            </a:r>
          </a:p>
        </p:txBody>
      </p:sp>
      <p:cxnSp>
        <p:nvCxnSpPr>
          <p:cNvPr id="62" name="直線コネクタ 61">
            <a:extLst>
              <a:ext uri="{FF2B5EF4-FFF2-40B4-BE49-F238E27FC236}">
                <a16:creationId xmlns:a16="http://schemas.microsoft.com/office/drawing/2014/main" id="{B4AE2357-C232-9442-B3E6-87E2C5B8F282}"/>
              </a:ext>
            </a:extLst>
          </p:cNvPr>
          <p:cNvCxnSpPr>
            <a:cxnSpLocks/>
          </p:cNvCxnSpPr>
          <p:nvPr/>
        </p:nvCxnSpPr>
        <p:spPr>
          <a:xfrm>
            <a:off x="4074573" y="-676662"/>
            <a:ext cx="5208155" cy="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6A2DB86A-4044-EE46-AC68-9F7438AD8221}"/>
              </a:ext>
            </a:extLst>
          </p:cNvPr>
          <p:cNvSpPr/>
          <p:nvPr/>
        </p:nvSpPr>
        <p:spPr>
          <a:xfrm>
            <a:off x="23579" y="-23936"/>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ゲームの要素定義</a:t>
            </a:r>
          </a:p>
        </p:txBody>
      </p:sp>
      <p:sp>
        <p:nvSpPr>
          <p:cNvPr id="11" name="正方形/長方形 10">
            <a:extLst>
              <a:ext uri="{FF2B5EF4-FFF2-40B4-BE49-F238E27FC236}">
                <a16:creationId xmlns:a16="http://schemas.microsoft.com/office/drawing/2014/main" id="{3D9BB4F0-C2F7-5945-90D0-1B1DC2838AB8}"/>
              </a:ext>
            </a:extLst>
          </p:cNvPr>
          <p:cNvSpPr/>
          <p:nvPr/>
        </p:nvSpPr>
        <p:spPr>
          <a:xfrm>
            <a:off x="-33672" y="2400766"/>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走行体の動作定義</a:t>
            </a:r>
          </a:p>
        </p:txBody>
      </p:sp>
      <p:sp>
        <p:nvSpPr>
          <p:cNvPr id="57" name="正方形/長方形 56">
            <a:extLst>
              <a:ext uri="{FF2B5EF4-FFF2-40B4-BE49-F238E27FC236}">
                <a16:creationId xmlns:a16="http://schemas.microsoft.com/office/drawing/2014/main" id="{6BE7792D-C360-D145-AFD4-27A6F95E385E}"/>
              </a:ext>
            </a:extLst>
          </p:cNvPr>
          <p:cNvSpPr/>
          <p:nvPr/>
        </p:nvSpPr>
        <p:spPr>
          <a:xfrm>
            <a:off x="5384806" y="-15109"/>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指針</a:t>
            </a:r>
          </a:p>
        </p:txBody>
      </p:sp>
      <p:sp>
        <p:nvSpPr>
          <p:cNvPr id="14" name="正方形/長方形 13">
            <a:extLst>
              <a:ext uri="{FF2B5EF4-FFF2-40B4-BE49-F238E27FC236}">
                <a16:creationId xmlns:a16="http://schemas.microsoft.com/office/drawing/2014/main" id="{C72AB228-670C-DF42-B929-2F031863649C}"/>
              </a:ext>
            </a:extLst>
          </p:cNvPr>
          <p:cNvSpPr/>
          <p:nvPr/>
        </p:nvSpPr>
        <p:spPr>
          <a:xfrm>
            <a:off x="-2280" y="4633014"/>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解法</a:t>
            </a:r>
          </a:p>
        </p:txBody>
      </p:sp>
      <p:graphicFrame>
        <p:nvGraphicFramePr>
          <p:cNvPr id="17" name="表 16">
            <a:extLst>
              <a:ext uri="{FF2B5EF4-FFF2-40B4-BE49-F238E27FC236}">
                <a16:creationId xmlns:a16="http://schemas.microsoft.com/office/drawing/2014/main" id="{B8D73D49-72CF-364B-B766-11A1281D9E31}"/>
              </a:ext>
            </a:extLst>
          </p:cNvPr>
          <p:cNvGraphicFramePr>
            <a:graphicFrameLocks noGrp="1"/>
          </p:cNvGraphicFramePr>
          <p:nvPr>
            <p:extLst>
              <p:ext uri="{D42A27DB-BD31-4B8C-83A1-F6EECF244321}">
                <p14:modId xmlns:p14="http://schemas.microsoft.com/office/powerpoint/2010/main" val="1476390690"/>
              </p:ext>
            </p:extLst>
          </p:nvPr>
        </p:nvGraphicFramePr>
        <p:xfrm>
          <a:off x="5608712" y="277367"/>
          <a:ext cx="6614030" cy="1624986"/>
        </p:xfrm>
        <a:graphic>
          <a:graphicData uri="http://schemas.openxmlformats.org/drawingml/2006/table">
            <a:tbl>
              <a:tblPr firstRow="1" bandRow="1">
                <a:tableStyleId>{5940675A-B579-460E-94D1-54222C63F5DA}</a:tableStyleId>
              </a:tblPr>
              <a:tblGrid>
                <a:gridCol w="279276">
                  <a:extLst>
                    <a:ext uri="{9D8B030D-6E8A-4147-A177-3AD203B41FA5}">
                      <a16:colId xmlns:a16="http://schemas.microsoft.com/office/drawing/2014/main" val="383421816"/>
                    </a:ext>
                  </a:extLst>
                </a:gridCol>
                <a:gridCol w="1200468">
                  <a:extLst>
                    <a:ext uri="{9D8B030D-6E8A-4147-A177-3AD203B41FA5}">
                      <a16:colId xmlns:a16="http://schemas.microsoft.com/office/drawing/2014/main" val="1627974610"/>
                    </a:ext>
                  </a:extLst>
                </a:gridCol>
                <a:gridCol w="3152786">
                  <a:extLst>
                    <a:ext uri="{9D8B030D-6E8A-4147-A177-3AD203B41FA5}">
                      <a16:colId xmlns:a16="http://schemas.microsoft.com/office/drawing/2014/main" val="3840063680"/>
                    </a:ext>
                  </a:extLst>
                </a:gridCol>
                <a:gridCol w="1981500">
                  <a:extLst>
                    <a:ext uri="{9D8B030D-6E8A-4147-A177-3AD203B41FA5}">
                      <a16:colId xmlns:a16="http://schemas.microsoft.com/office/drawing/2014/main" val="4054473112"/>
                    </a:ext>
                  </a:extLst>
                </a:gridCol>
              </a:tblGrid>
              <a:tr h="240960">
                <a:tc>
                  <a:txBody>
                    <a:bodyPr/>
                    <a:lstStyle/>
                    <a:p>
                      <a:pPr algn="ctr"/>
                      <a:endParaRPr kumimoji="1" lang="ja-JP" altLang="en-US" sz="1100">
                        <a:latin typeface="+mn-lt"/>
                      </a:endParaRPr>
                    </a:p>
                  </a:txBody>
                  <a:tcPr anchor="ctr">
                    <a:solidFill>
                      <a:schemeClr val="bg1">
                        <a:lumMod val="95000"/>
                      </a:schemeClr>
                    </a:solidFill>
                  </a:tcPr>
                </a:tc>
                <a:tc>
                  <a:txBody>
                    <a:bodyPr/>
                    <a:lstStyle/>
                    <a:p>
                      <a:pPr algn="ctr"/>
                      <a:r>
                        <a:rPr kumimoji="1" lang="ja-JP" altLang="en-US" sz="1100">
                          <a:latin typeface="+mn-lt"/>
                        </a:rPr>
                        <a:t>コンセプト</a:t>
                      </a:r>
                    </a:p>
                  </a:txBody>
                  <a:tcPr anchor="ctr"/>
                </a:tc>
                <a:tc>
                  <a:txBody>
                    <a:bodyPr/>
                    <a:lstStyle/>
                    <a:p>
                      <a:pPr algn="ctr"/>
                      <a:r>
                        <a:rPr kumimoji="1" lang="ja-JP" altLang="en-US" sz="1100">
                          <a:latin typeface="+mn-lt"/>
                        </a:rPr>
                        <a:t>指針</a:t>
                      </a:r>
                    </a:p>
                  </a:txBody>
                  <a:tcPr anchor="ctr"/>
                </a:tc>
                <a:tc>
                  <a:txBody>
                    <a:bodyPr/>
                    <a:lstStyle/>
                    <a:p>
                      <a:pPr algn="ctr"/>
                      <a:r>
                        <a:rPr kumimoji="1" lang="ja-JP" altLang="en-US" sz="1100">
                          <a:latin typeface="+mn-lt"/>
                        </a:rPr>
                        <a:t>有効性の検証</a:t>
                      </a:r>
                    </a:p>
                  </a:txBody>
                  <a:tcPr anchor="ctr"/>
                </a:tc>
                <a:extLst>
                  <a:ext uri="{0D108BD9-81ED-4DB2-BD59-A6C34878D82A}">
                    <a16:rowId xmlns:a16="http://schemas.microsoft.com/office/drawing/2014/main" val="2167842571"/>
                  </a:ext>
                </a:extLst>
              </a:tr>
              <a:tr h="240960">
                <a:tc>
                  <a:txBody>
                    <a:bodyPr/>
                    <a:lstStyle/>
                    <a:p>
                      <a:pPr algn="ctr"/>
                      <a:r>
                        <a:rPr kumimoji="1" lang="ja-JP" altLang="en-US" sz="1100">
                          <a:latin typeface="+mn-lt"/>
                        </a:rPr>
                        <a:t>①</a:t>
                      </a:r>
                    </a:p>
                  </a:txBody>
                  <a:tcPr anchor="ctr">
                    <a:solidFill>
                      <a:schemeClr val="bg1">
                        <a:lumMod val="95000"/>
                      </a:schemeClr>
                    </a:solidFill>
                  </a:tcPr>
                </a:tc>
                <a:tc>
                  <a:txBody>
                    <a:bodyPr/>
                    <a:lstStyle/>
                    <a:p>
                      <a:r>
                        <a:rPr kumimoji="1" lang="ja-JP" altLang="en-US" sz="1100">
                          <a:latin typeface="+mn-lt"/>
                        </a:rPr>
                        <a:t>単純に解く</a:t>
                      </a:r>
                    </a:p>
                  </a:txBody>
                  <a:tcPr anchor="ctr"/>
                </a:tc>
                <a:tc>
                  <a:txBody>
                    <a:bodyPr/>
                    <a:lstStyle/>
                    <a:p>
                      <a:r>
                        <a:rPr kumimoji="1" lang="ja-JP" altLang="en-US" sz="1100">
                          <a:latin typeface="+mn-lt"/>
                        </a:rPr>
                        <a:t>フルビンゴのみを狙う</a:t>
                      </a:r>
                    </a:p>
                  </a:txBody>
                  <a:tcPr anchor="ctr"/>
                </a:tc>
                <a:tc>
                  <a:txBody>
                    <a:bodyPr/>
                    <a:lstStyle/>
                    <a:p>
                      <a:r>
                        <a:rPr kumimoji="1" lang="ja-JP" altLang="en-US" sz="1100">
                          <a:latin typeface="+mn-lt"/>
                        </a:rPr>
                        <a:t>検索の組み合わせの削減</a:t>
                      </a:r>
                    </a:p>
                  </a:txBody>
                  <a:tcPr anchor="ctr"/>
                </a:tc>
                <a:extLst>
                  <a:ext uri="{0D108BD9-81ED-4DB2-BD59-A6C34878D82A}">
                    <a16:rowId xmlns:a16="http://schemas.microsoft.com/office/drawing/2014/main" val="2854543546"/>
                  </a:ext>
                </a:extLst>
              </a:tr>
              <a:tr h="368942">
                <a:tc>
                  <a:txBody>
                    <a:bodyPr/>
                    <a:lstStyle/>
                    <a:p>
                      <a:pPr algn="ctr"/>
                      <a:r>
                        <a:rPr kumimoji="1" lang="ja-JP" altLang="en-US" sz="1100">
                          <a:latin typeface="+mn-lt"/>
                        </a:rPr>
                        <a:t>②</a:t>
                      </a:r>
                    </a:p>
                  </a:txBody>
                  <a:tcPr anchor="ctr">
                    <a:solidFill>
                      <a:schemeClr val="bg1">
                        <a:lumMod val="95000"/>
                      </a:schemeClr>
                    </a:solidFill>
                  </a:tcPr>
                </a:tc>
                <a:tc>
                  <a:txBody>
                    <a:bodyPr/>
                    <a:lstStyle/>
                    <a:p>
                      <a:r>
                        <a:rPr kumimoji="1" lang="ja-JP" altLang="en-US" sz="1100">
                          <a:latin typeface="+mn-lt"/>
                        </a:rPr>
                        <a:t>単純に動作する</a:t>
                      </a:r>
                    </a:p>
                  </a:txBody>
                  <a:tcPr anchor="ctr"/>
                </a:tc>
                <a:tc>
                  <a:txBody>
                    <a:bodyPr/>
                    <a:lstStyle/>
                    <a:p>
                      <a:r>
                        <a:rPr kumimoji="1" lang="ja-JP" altLang="en-US" sz="1100">
                          <a:latin typeface="+mn-lt"/>
                        </a:rPr>
                        <a:t>ブロックが置かれた交差サークルは通過しない</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3577970640"/>
                  </a:ext>
                </a:extLst>
              </a:tr>
              <a:tr h="368942">
                <a:tc>
                  <a:txBody>
                    <a:bodyPr/>
                    <a:lstStyle/>
                    <a:p>
                      <a:pPr algn="ctr"/>
                      <a:r>
                        <a:rPr kumimoji="1" lang="ja-JP" altLang="en-US" sz="1100">
                          <a:latin typeface="+mn-lt"/>
                        </a:rPr>
                        <a:t>③</a:t>
                      </a:r>
                    </a:p>
                  </a:txBody>
                  <a:tcPr anchor="ctr">
                    <a:solidFill>
                      <a:schemeClr val="bg1">
                        <a:lumMod val="95000"/>
                      </a:schemeClr>
                    </a:solidFill>
                  </a:tcPr>
                </a:tc>
                <a:tc>
                  <a:txBody>
                    <a:bodyPr/>
                    <a:lstStyle/>
                    <a:p>
                      <a:r>
                        <a:rPr kumimoji="1" lang="ja-JP" altLang="en-US" sz="1100">
                          <a:latin typeface="+mn-lt"/>
                        </a:rPr>
                        <a:t>単純に探索する</a:t>
                      </a:r>
                    </a:p>
                  </a:txBody>
                  <a:tcPr anchor="ctr"/>
                </a:tc>
                <a:tc>
                  <a:txBody>
                    <a:bodyPr/>
                    <a:lstStyle/>
                    <a:p>
                      <a:r>
                        <a:rPr kumimoji="1" lang="ja-JP" altLang="en-US" sz="1100">
                          <a:latin typeface="+mn-lt"/>
                        </a:rPr>
                        <a:t>運搬経路は</a:t>
                      </a:r>
                      <a:r>
                        <a:rPr kumimoji="1" lang="en-US" altLang="ja-JP" sz="1100" dirty="0">
                          <a:latin typeface="+mn-lt"/>
                        </a:rPr>
                        <a:t>A*</a:t>
                      </a:r>
                      <a:r>
                        <a:rPr kumimoji="1" lang="ja-JP" altLang="en-US" sz="1100">
                          <a:latin typeface="+mn-lt"/>
                        </a:rPr>
                        <a:t>探索を繰り返す事によって行う</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2706944577"/>
                  </a:ext>
                </a:extLst>
              </a:tr>
              <a:tr h="368942">
                <a:tc>
                  <a:txBody>
                    <a:bodyPr/>
                    <a:lstStyle/>
                    <a:p>
                      <a:pPr algn="ctr"/>
                      <a:r>
                        <a:rPr kumimoji="1" lang="ja-JP" altLang="en-US" sz="1100">
                          <a:latin typeface="+mn-lt"/>
                        </a:rPr>
                        <a:t>④</a:t>
                      </a:r>
                    </a:p>
                  </a:txBody>
                  <a:tcPr anchor="ctr">
                    <a:solidFill>
                      <a:schemeClr val="bg1">
                        <a:lumMod val="95000"/>
                      </a:schemeClr>
                    </a:solidFill>
                  </a:tcPr>
                </a:tc>
                <a:tc>
                  <a:txBody>
                    <a:bodyPr/>
                    <a:lstStyle/>
                    <a:p>
                      <a:r>
                        <a:rPr kumimoji="1" lang="ja-JP" altLang="en-US" sz="1100">
                          <a:latin typeface="+mn-lt"/>
                        </a:rPr>
                        <a:t>単純に実装する</a:t>
                      </a:r>
                    </a:p>
                  </a:txBody>
                  <a:tcPr anchor="ctr"/>
                </a:tc>
                <a:tc>
                  <a:txBody>
                    <a:bodyPr/>
                    <a:lstStyle/>
                    <a:p>
                      <a:r>
                        <a:rPr kumimoji="1" lang="ja-JP" altLang="en-US" sz="1100">
                          <a:latin typeface="+mn-lt"/>
                        </a:rPr>
                        <a:t>機能実現は</a:t>
                      </a:r>
                      <a:r>
                        <a:rPr kumimoji="1" lang="en-US" altLang="ja-JP" sz="1100" dirty="0">
                          <a:latin typeface="+mn-lt"/>
                        </a:rPr>
                        <a:t>Python</a:t>
                      </a:r>
                      <a:r>
                        <a:rPr kumimoji="1" lang="ja-JP" altLang="en-US" sz="1100">
                          <a:latin typeface="+mn-lt"/>
                        </a:rPr>
                        <a:t>のライブラリや</a:t>
                      </a:r>
                      <a:r>
                        <a:rPr kumimoji="1" lang="en-US" altLang="ja-JP" sz="1100" dirty="0">
                          <a:latin typeface="+mn-lt"/>
                        </a:rPr>
                        <a:t>IP</a:t>
                      </a:r>
                      <a:r>
                        <a:rPr kumimoji="1" lang="ja-JP" altLang="en-US" sz="1100">
                          <a:latin typeface="+mn-lt"/>
                        </a:rPr>
                        <a:t>を活用する</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915333071"/>
                  </a:ext>
                </a:extLst>
              </a:tr>
            </a:tbl>
          </a:graphicData>
        </a:graphic>
      </p:graphicFrame>
      <p:pic>
        <p:nvPicPr>
          <p:cNvPr id="2" name="図 1">
            <a:extLst>
              <a:ext uri="{FF2B5EF4-FFF2-40B4-BE49-F238E27FC236}">
                <a16:creationId xmlns:a16="http://schemas.microsoft.com/office/drawing/2014/main" id="{0F48689D-F4BB-7647-80AB-BB3AFF6F6D95}"/>
              </a:ext>
            </a:extLst>
          </p:cNvPr>
          <p:cNvPicPr>
            <a:picLocks noChangeAspect="1"/>
          </p:cNvPicPr>
          <p:nvPr/>
        </p:nvPicPr>
        <p:blipFill rotWithShape="1">
          <a:blip r:embed="rId4"/>
          <a:srcRect l="1002" t="5751" r="1818" b="3500"/>
          <a:stretch/>
        </p:blipFill>
        <p:spPr>
          <a:xfrm>
            <a:off x="5287275" y="1955235"/>
            <a:ext cx="7487970" cy="7613818"/>
          </a:xfrm>
          <a:prstGeom prst="rect">
            <a:avLst/>
          </a:prstGeom>
          <a:ln w="19050">
            <a:solidFill>
              <a:schemeClr val="tx1">
                <a:lumMod val="50000"/>
                <a:lumOff val="50000"/>
              </a:schemeClr>
            </a:solidFill>
          </a:ln>
        </p:spPr>
      </p:pic>
    </p:spTree>
    <p:extLst>
      <p:ext uri="{BB962C8B-B14F-4D97-AF65-F5344CB8AC3E}">
        <p14:creationId xmlns:p14="http://schemas.microsoft.com/office/powerpoint/2010/main" val="1591279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a:xfrm>
            <a:off x="0" y="0"/>
            <a:ext cx="11042650" cy="833041"/>
          </a:xfrm>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a:xfrm>
            <a:off x="879475" y="709366"/>
            <a:ext cx="11042650" cy="810904"/>
          </a:xfrm>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6428263" y="43154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25" y="1375136"/>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152" y="2803300"/>
            <a:ext cx="6011416" cy="3994599"/>
          </a:xfrm>
          <a:prstGeom prst="rect">
            <a:avLst/>
          </a:prstGeom>
        </p:spPr>
      </p:pic>
      <p:pic>
        <p:nvPicPr>
          <p:cNvPr id="3" name="図 2">
            <a:extLst>
              <a:ext uri="{FF2B5EF4-FFF2-40B4-BE49-F238E27FC236}">
                <a16:creationId xmlns:a16="http://schemas.microsoft.com/office/drawing/2014/main" id="{F2446B36-ED24-9648-BBD6-35CAA040CA68}"/>
              </a:ext>
            </a:extLst>
          </p:cNvPr>
          <p:cNvPicPr>
            <a:picLocks noChangeAspect="1"/>
          </p:cNvPicPr>
          <p:nvPr/>
        </p:nvPicPr>
        <p:blipFill>
          <a:blip r:embed="rId5"/>
          <a:stretch>
            <a:fillRect/>
          </a:stretch>
        </p:blipFill>
        <p:spPr>
          <a:xfrm>
            <a:off x="6189375" y="7320880"/>
            <a:ext cx="6612225" cy="2191079"/>
          </a:xfrm>
          <a:prstGeom prst="rect">
            <a:avLst/>
          </a:prstGeom>
        </p:spPr>
      </p:pic>
      <p:sp>
        <p:nvSpPr>
          <p:cNvPr id="9" name="正方形/長方形 8">
            <a:extLst>
              <a:ext uri="{FF2B5EF4-FFF2-40B4-BE49-F238E27FC236}">
                <a16:creationId xmlns:a16="http://schemas.microsoft.com/office/drawing/2014/main" id="{D33FE03B-A2CA-D446-8A3E-A69066FCEF02}"/>
              </a:ext>
            </a:extLst>
          </p:cNvPr>
          <p:cNvSpPr/>
          <p:nvPr/>
        </p:nvSpPr>
        <p:spPr>
          <a:xfrm>
            <a:off x="599643" y="7680921"/>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走行体の動作定義</a:t>
            </a:r>
          </a:p>
        </p:txBody>
      </p:sp>
      <p:sp>
        <p:nvSpPr>
          <p:cNvPr id="10" name="正方形/長方形 9">
            <a:extLst>
              <a:ext uri="{FF2B5EF4-FFF2-40B4-BE49-F238E27FC236}">
                <a16:creationId xmlns:a16="http://schemas.microsoft.com/office/drawing/2014/main" id="{22392F68-9EE6-674F-80CC-10B65CFEFB9C}"/>
              </a:ext>
            </a:extLst>
          </p:cNvPr>
          <p:cNvSpPr/>
          <p:nvPr/>
        </p:nvSpPr>
        <p:spPr>
          <a:xfrm>
            <a:off x="599643" y="7104856"/>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ゲームの要素定義</a:t>
            </a:r>
          </a:p>
        </p:txBody>
      </p:sp>
      <p:sp>
        <p:nvSpPr>
          <p:cNvPr id="11" name="正方形/長方形 10">
            <a:extLst>
              <a:ext uri="{FF2B5EF4-FFF2-40B4-BE49-F238E27FC236}">
                <a16:creationId xmlns:a16="http://schemas.microsoft.com/office/drawing/2014/main" id="{3C77EDF8-2FEC-EF44-A710-49D409816706}"/>
              </a:ext>
            </a:extLst>
          </p:cNvPr>
          <p:cNvSpPr/>
          <p:nvPr/>
        </p:nvSpPr>
        <p:spPr>
          <a:xfrm>
            <a:off x="519282" y="847997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指針</a:t>
            </a:r>
          </a:p>
        </p:txBody>
      </p:sp>
      <p:sp>
        <p:nvSpPr>
          <p:cNvPr id="12" name="正方形/長方形 11">
            <a:extLst>
              <a:ext uri="{FF2B5EF4-FFF2-40B4-BE49-F238E27FC236}">
                <a16:creationId xmlns:a16="http://schemas.microsoft.com/office/drawing/2014/main" id="{02D7C720-100C-CE40-94B2-B89EFC566017}"/>
              </a:ext>
            </a:extLst>
          </p:cNvPr>
          <p:cNvSpPr/>
          <p:nvPr/>
        </p:nvSpPr>
        <p:spPr>
          <a:xfrm>
            <a:off x="2944416" y="847997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解法</a:t>
            </a:r>
          </a:p>
        </p:txBody>
      </p:sp>
    </p:spTree>
    <p:extLst>
      <p:ext uri="{BB962C8B-B14F-4D97-AF65-F5344CB8AC3E}">
        <p14:creationId xmlns:p14="http://schemas.microsoft.com/office/powerpoint/2010/main" val="3115111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sp>
        <p:nvSpPr>
          <p:cNvPr id="3" name="角丸四角形 2">
            <a:extLst>
              <a:ext uri="{FF2B5EF4-FFF2-40B4-BE49-F238E27FC236}">
                <a16:creationId xmlns:a16="http://schemas.microsoft.com/office/drawing/2014/main" id="{5EA93B42-53C7-A544-AC79-B77349995CCE}"/>
              </a:ext>
            </a:extLst>
          </p:cNvPr>
          <p:cNvSpPr/>
          <p:nvPr/>
        </p:nvSpPr>
        <p:spPr>
          <a:xfrm>
            <a:off x="424136" y="91216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課題を定義</a:t>
            </a:r>
          </a:p>
        </p:txBody>
      </p:sp>
      <p:sp>
        <p:nvSpPr>
          <p:cNvPr id="6" name="角丸四角形 5">
            <a:extLst>
              <a:ext uri="{FF2B5EF4-FFF2-40B4-BE49-F238E27FC236}">
                <a16:creationId xmlns:a16="http://schemas.microsoft.com/office/drawing/2014/main" id="{15192526-9DE3-984F-871B-F5DEC7BE1E8F}"/>
              </a:ext>
            </a:extLst>
          </p:cNvPr>
          <p:cNvSpPr/>
          <p:nvPr/>
        </p:nvSpPr>
        <p:spPr>
          <a:xfrm>
            <a:off x="280120" y="1992288"/>
            <a:ext cx="432048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課題モデルは問題領域の本質を整理したもの</a:t>
            </a:r>
          </a:p>
        </p:txBody>
      </p:sp>
      <p:sp>
        <p:nvSpPr>
          <p:cNvPr id="7" name="角丸四角形 6">
            <a:extLst>
              <a:ext uri="{FF2B5EF4-FFF2-40B4-BE49-F238E27FC236}">
                <a16:creationId xmlns:a16="http://schemas.microsoft.com/office/drawing/2014/main" id="{F5D29EDA-111F-C842-B453-4E43CEC73409}"/>
              </a:ext>
            </a:extLst>
          </p:cNvPr>
          <p:cNvSpPr/>
          <p:nvPr/>
        </p:nvSpPr>
        <p:spPr>
          <a:xfrm>
            <a:off x="425765" y="307240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a:t>
            </a:r>
          </a:p>
        </p:txBody>
      </p:sp>
      <p:sp>
        <p:nvSpPr>
          <p:cNvPr id="9" name="角丸四角形 8">
            <a:extLst>
              <a:ext uri="{FF2B5EF4-FFF2-40B4-BE49-F238E27FC236}">
                <a16:creationId xmlns:a16="http://schemas.microsoft.com/office/drawing/2014/main" id="{591BCDDB-BEBE-EB42-8545-7CF2AECE90FD}"/>
              </a:ext>
            </a:extLst>
          </p:cNvPr>
          <p:cNvSpPr/>
          <p:nvPr/>
        </p:nvSpPr>
        <p:spPr>
          <a:xfrm>
            <a:off x="424136" y="4405784"/>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モノ</a:t>
            </a:r>
          </a:p>
        </p:txBody>
      </p:sp>
      <p:sp>
        <p:nvSpPr>
          <p:cNvPr id="10" name="角丸四角形 9">
            <a:extLst>
              <a:ext uri="{FF2B5EF4-FFF2-40B4-BE49-F238E27FC236}">
                <a16:creationId xmlns:a16="http://schemas.microsoft.com/office/drawing/2014/main" id="{E0AFB152-984E-1949-881F-D1B5BD1778B3}"/>
              </a:ext>
            </a:extLst>
          </p:cNvPr>
          <p:cNvSpPr/>
          <p:nvPr/>
        </p:nvSpPr>
        <p:spPr>
          <a:xfrm>
            <a:off x="424136" y="556957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コト</a:t>
            </a:r>
          </a:p>
        </p:txBody>
      </p:sp>
      <p:sp>
        <p:nvSpPr>
          <p:cNvPr id="11" name="角丸四角形 10">
            <a:extLst>
              <a:ext uri="{FF2B5EF4-FFF2-40B4-BE49-F238E27FC236}">
                <a16:creationId xmlns:a16="http://schemas.microsoft.com/office/drawing/2014/main" id="{B4DF1E1A-A4CF-C942-9C4A-6FA70D5E1F69}"/>
              </a:ext>
            </a:extLst>
          </p:cNvPr>
          <p:cNvSpPr/>
          <p:nvPr/>
        </p:nvSpPr>
        <p:spPr>
          <a:xfrm>
            <a:off x="7192888" y="2224253"/>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ルール</a:t>
            </a:r>
          </a:p>
        </p:txBody>
      </p:sp>
      <p:sp>
        <p:nvSpPr>
          <p:cNvPr id="12" name="角丸四角形 11">
            <a:extLst>
              <a:ext uri="{FF2B5EF4-FFF2-40B4-BE49-F238E27FC236}">
                <a16:creationId xmlns:a16="http://schemas.microsoft.com/office/drawing/2014/main" id="{6DC44CAF-2F7E-234A-933D-8B1543F3CB97}"/>
              </a:ext>
            </a:extLst>
          </p:cNvPr>
          <p:cNvSpPr/>
          <p:nvPr/>
        </p:nvSpPr>
        <p:spPr>
          <a:xfrm>
            <a:off x="7228077" y="3273376"/>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構成要素</a:t>
            </a:r>
          </a:p>
        </p:txBody>
      </p:sp>
    </p:spTree>
    <p:extLst>
      <p:ext uri="{BB962C8B-B14F-4D97-AF65-F5344CB8AC3E}">
        <p14:creationId xmlns:p14="http://schemas.microsoft.com/office/powerpoint/2010/main" val="1204370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2"/>
          <a:stretch>
            <a:fillRect/>
          </a:stretch>
        </p:blipFill>
        <p:spPr>
          <a:xfrm>
            <a:off x="6189375" y="7320880"/>
            <a:ext cx="6612225" cy="2191079"/>
          </a:xfrm>
          <a:prstGeom prst="rect">
            <a:avLst/>
          </a:prstGeom>
        </p:spPr>
      </p:pic>
      <p:pic>
        <p:nvPicPr>
          <p:cNvPr id="17" name="図 16"/>
          <p:cNvPicPr>
            <a:picLocks noChangeAspect="1"/>
          </p:cNvPicPr>
          <p:nvPr/>
        </p:nvPicPr>
        <p:blipFill rotWithShape="1">
          <a:blip r:embed="rId3"/>
          <a:srcRect l="1358" t="3844" r="1358" b="1646"/>
          <a:stretch/>
        </p:blipFill>
        <p:spPr>
          <a:xfrm>
            <a:off x="928192" y="264097"/>
            <a:ext cx="10945216" cy="9289032"/>
          </a:xfrm>
          <a:prstGeom prst="rect">
            <a:avLst/>
          </a:prstGeom>
        </p:spPr>
      </p:pic>
      <p:sp>
        <p:nvSpPr>
          <p:cNvPr id="7" name="正方形/長方形 6">
            <a:extLst>
              <a:ext uri="{FF2B5EF4-FFF2-40B4-BE49-F238E27FC236}">
                <a16:creationId xmlns:a16="http://schemas.microsoft.com/office/drawing/2014/main" id="{12C831D2-A01D-0F4E-9663-A630EAD63471}"/>
              </a:ext>
            </a:extLst>
          </p:cNvPr>
          <p:cNvSpPr/>
          <p:nvPr/>
        </p:nvSpPr>
        <p:spPr>
          <a:xfrm>
            <a:off x="6544816" y="1632248"/>
            <a:ext cx="1512168" cy="2160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a:solidFill>
                  <a:schemeClr val="tx1"/>
                </a:solidFill>
              </a:rPr>
              <a:t>隣接ノードのセット</a:t>
            </a:r>
          </a:p>
        </p:txBody>
      </p:sp>
    </p:spTree>
    <p:extLst>
      <p:ext uri="{BB962C8B-B14F-4D97-AF65-F5344CB8AC3E}">
        <p14:creationId xmlns:p14="http://schemas.microsoft.com/office/powerpoint/2010/main" val="1462669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4" name="図 3"/>
          <p:cNvPicPr>
            <a:picLocks noChangeAspect="1"/>
          </p:cNvPicPr>
          <p:nvPr/>
        </p:nvPicPr>
        <p:blipFill>
          <a:blip r:embed="rId2"/>
          <a:stretch>
            <a:fillRect/>
          </a:stretch>
        </p:blipFill>
        <p:spPr>
          <a:xfrm>
            <a:off x="-23497" y="928789"/>
            <a:ext cx="12825098" cy="3185809"/>
          </a:xfrm>
          <a:prstGeom prst="rect">
            <a:avLst/>
          </a:prstGeom>
        </p:spPr>
      </p:pic>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3"/>
          <a:stretch>
            <a:fillRect/>
          </a:stretch>
        </p:blipFill>
        <p:spPr>
          <a:xfrm>
            <a:off x="6189375" y="7320880"/>
            <a:ext cx="6612225" cy="2191079"/>
          </a:xfrm>
          <a:prstGeom prst="rect">
            <a:avLst/>
          </a:prstGeom>
        </p:spPr>
      </p:pic>
      <p:sp>
        <p:nvSpPr>
          <p:cNvPr id="7" name="正方形/長方形 6">
            <a:extLst>
              <a:ext uri="{FF2B5EF4-FFF2-40B4-BE49-F238E27FC236}">
                <a16:creationId xmlns:a16="http://schemas.microsoft.com/office/drawing/2014/main" id="{000C0533-C460-B34F-81E4-8584423319E5}"/>
              </a:ext>
            </a:extLst>
          </p:cNvPr>
          <p:cNvSpPr/>
          <p:nvPr/>
        </p:nvSpPr>
        <p:spPr>
          <a:xfrm>
            <a:off x="6792549"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オープン・ノード・リスト</a:t>
            </a:r>
          </a:p>
        </p:txBody>
      </p:sp>
      <p:sp>
        <p:nvSpPr>
          <p:cNvPr id="8" name="正方形/長方形 7">
            <a:extLst>
              <a:ext uri="{FF2B5EF4-FFF2-40B4-BE49-F238E27FC236}">
                <a16:creationId xmlns:a16="http://schemas.microsoft.com/office/drawing/2014/main" id="{5C5B8EC5-9EA9-3B4F-8632-7CBE78EDDF43}"/>
              </a:ext>
            </a:extLst>
          </p:cNvPr>
          <p:cNvSpPr/>
          <p:nvPr/>
        </p:nvSpPr>
        <p:spPr>
          <a:xfrm>
            <a:off x="6792549" y="6288178"/>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クローズ・ノード・リスト</a:t>
            </a:r>
          </a:p>
        </p:txBody>
      </p:sp>
      <p:sp>
        <p:nvSpPr>
          <p:cNvPr id="9" name="正方形/長方形 8">
            <a:extLst>
              <a:ext uri="{FF2B5EF4-FFF2-40B4-BE49-F238E27FC236}">
                <a16:creationId xmlns:a16="http://schemas.microsoft.com/office/drawing/2014/main" id="{AF4DA4F5-1863-1244-9119-F21FC6092EFC}"/>
              </a:ext>
            </a:extLst>
          </p:cNvPr>
          <p:cNvSpPr/>
          <p:nvPr/>
        </p:nvSpPr>
        <p:spPr>
          <a:xfrm>
            <a:off x="3766379" y="4841080"/>
            <a:ext cx="2664296" cy="83503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フロンティア・</a:t>
            </a:r>
            <a:endParaRPr lang="en-US" altLang="ja-JP" dirty="0">
              <a:solidFill>
                <a:schemeClr val="tx1"/>
              </a:solidFill>
            </a:endParaRPr>
          </a:p>
          <a:p>
            <a:pPr algn="ctr"/>
            <a:r>
              <a:rPr lang="ja-JP" altLang="en-US">
                <a:solidFill>
                  <a:schemeClr val="tx1"/>
                </a:solidFill>
              </a:rPr>
              <a:t>ノードリスト</a:t>
            </a:r>
          </a:p>
        </p:txBody>
      </p:sp>
      <p:sp>
        <p:nvSpPr>
          <p:cNvPr id="10" name="正方形/長方形 9">
            <a:extLst>
              <a:ext uri="{FF2B5EF4-FFF2-40B4-BE49-F238E27FC236}">
                <a16:creationId xmlns:a16="http://schemas.microsoft.com/office/drawing/2014/main" id="{CE67AA8A-23AA-E043-8083-DD8A19FEDABC}"/>
              </a:ext>
            </a:extLst>
          </p:cNvPr>
          <p:cNvSpPr/>
          <p:nvPr/>
        </p:nvSpPr>
        <p:spPr>
          <a:xfrm>
            <a:off x="3767305" y="6021030"/>
            <a:ext cx="2664296" cy="750457"/>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探索済</a:t>
            </a:r>
            <a:endParaRPr lang="en-US" altLang="ja-JP" dirty="0">
              <a:solidFill>
                <a:schemeClr val="tx1"/>
              </a:solidFill>
            </a:endParaRPr>
          </a:p>
          <a:p>
            <a:pPr algn="ctr"/>
            <a:r>
              <a:rPr lang="ja-JP" altLang="en-US">
                <a:solidFill>
                  <a:schemeClr val="tx1"/>
                </a:solidFill>
              </a:rPr>
              <a:t>ノードリスト</a:t>
            </a:r>
          </a:p>
        </p:txBody>
      </p:sp>
      <p:sp>
        <p:nvSpPr>
          <p:cNvPr id="11" name="正方形/長方形 10">
            <a:extLst>
              <a:ext uri="{FF2B5EF4-FFF2-40B4-BE49-F238E27FC236}">
                <a16:creationId xmlns:a16="http://schemas.microsoft.com/office/drawing/2014/main" id="{D80679D4-FFEB-FA47-995B-7F7B3DCBCA35}"/>
              </a:ext>
            </a:extLst>
          </p:cNvPr>
          <p:cNvSpPr/>
          <p:nvPr/>
        </p:nvSpPr>
        <p:spPr>
          <a:xfrm>
            <a:off x="3766379" y="7116407"/>
            <a:ext cx="2664296" cy="63689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未探索</a:t>
            </a:r>
            <a:endParaRPr lang="en-US" altLang="ja-JP">
              <a:solidFill>
                <a:schemeClr val="tx1"/>
              </a:solidFill>
            </a:endParaRPr>
          </a:p>
          <a:p>
            <a:pPr algn="ctr"/>
            <a:r>
              <a:rPr lang="ja-JP" altLang="en-US">
                <a:solidFill>
                  <a:schemeClr val="tx1"/>
                </a:solidFill>
              </a:rPr>
              <a:t>ノードリスト</a:t>
            </a:r>
          </a:p>
        </p:txBody>
      </p:sp>
      <p:sp>
        <p:nvSpPr>
          <p:cNvPr id="2" name="角丸四角形吹き出し 1">
            <a:extLst>
              <a:ext uri="{FF2B5EF4-FFF2-40B4-BE49-F238E27FC236}">
                <a16:creationId xmlns:a16="http://schemas.microsoft.com/office/drawing/2014/main" id="{B004FBC6-6885-8C45-BA97-E4FC79F7BA4A}"/>
              </a:ext>
            </a:extLst>
          </p:cNvPr>
          <p:cNvSpPr/>
          <p:nvPr/>
        </p:nvSpPr>
        <p:spPr>
          <a:xfrm>
            <a:off x="8343358" y="3721755"/>
            <a:ext cx="1513825" cy="504056"/>
          </a:xfrm>
          <a:prstGeom prst="wedgeRoundRectCallout">
            <a:avLst>
              <a:gd name="adj1" fmla="val 9055"/>
              <a:gd name="adj2" fmla="val -209613"/>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a:solidFill>
                  <a:schemeClr val="tx1"/>
                </a:solidFill>
              </a:rPr>
              <a:t>リストじゃなくてもいいのでは？</a:t>
            </a:r>
          </a:p>
        </p:txBody>
      </p:sp>
      <p:sp>
        <p:nvSpPr>
          <p:cNvPr id="12" name="正方形/長方形 11">
            <a:extLst>
              <a:ext uri="{FF2B5EF4-FFF2-40B4-BE49-F238E27FC236}">
                <a16:creationId xmlns:a16="http://schemas.microsoft.com/office/drawing/2014/main" id="{7B5CC03A-CAB7-5E46-A8DE-949BC0B7BD1F}"/>
              </a:ext>
            </a:extLst>
          </p:cNvPr>
          <p:cNvSpPr/>
          <p:nvPr/>
        </p:nvSpPr>
        <p:spPr>
          <a:xfrm>
            <a:off x="208112" y="4961245"/>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a:t>
            </a:r>
          </a:p>
        </p:txBody>
      </p:sp>
      <p:sp>
        <p:nvSpPr>
          <p:cNvPr id="13" name="正方形/長方形 12">
            <a:extLst>
              <a:ext uri="{FF2B5EF4-FFF2-40B4-BE49-F238E27FC236}">
                <a16:creationId xmlns:a16="http://schemas.microsoft.com/office/drawing/2014/main" id="{DAB5112E-8DE4-7D4C-AAFB-542D5830DC69}"/>
              </a:ext>
            </a:extLst>
          </p:cNvPr>
          <p:cNvSpPr/>
          <p:nvPr/>
        </p:nvSpPr>
        <p:spPr>
          <a:xfrm>
            <a:off x="208112" y="5924317"/>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p>
        </p:txBody>
      </p:sp>
      <p:sp>
        <p:nvSpPr>
          <p:cNvPr id="14" name="正方形/長方形 13">
            <a:extLst>
              <a:ext uri="{FF2B5EF4-FFF2-40B4-BE49-F238E27FC236}">
                <a16:creationId xmlns:a16="http://schemas.microsoft.com/office/drawing/2014/main" id="{316A5523-AC0F-3A45-8F3A-6EB18C7DC48D}"/>
              </a:ext>
            </a:extLst>
          </p:cNvPr>
          <p:cNvSpPr/>
          <p:nvPr/>
        </p:nvSpPr>
        <p:spPr>
          <a:xfrm>
            <a:off x="9857183"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現在位置・ノード</a:t>
            </a:r>
          </a:p>
        </p:txBody>
      </p:sp>
      <p:pic>
        <p:nvPicPr>
          <p:cNvPr id="3" name="図 2"/>
          <p:cNvPicPr>
            <a:picLocks noChangeAspect="1"/>
          </p:cNvPicPr>
          <p:nvPr/>
        </p:nvPicPr>
        <p:blipFill>
          <a:blip r:embed="rId4"/>
          <a:stretch>
            <a:fillRect/>
          </a:stretch>
        </p:blipFill>
        <p:spPr>
          <a:xfrm>
            <a:off x="-131733" y="7757878"/>
            <a:ext cx="25866666" cy="10907936"/>
          </a:xfrm>
          <a:prstGeom prst="rect">
            <a:avLst/>
          </a:prstGeom>
        </p:spPr>
      </p:pic>
    </p:spTree>
    <p:extLst>
      <p:ext uri="{BB962C8B-B14F-4D97-AF65-F5344CB8AC3E}">
        <p14:creationId xmlns:p14="http://schemas.microsoft.com/office/powerpoint/2010/main" val="4186421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3" name="図 2">
            <a:extLst>
              <a:ext uri="{FF2B5EF4-FFF2-40B4-BE49-F238E27FC236}">
                <a16:creationId xmlns:a16="http://schemas.microsoft.com/office/drawing/2014/main" id="{FC0F9358-1638-E940-A5F1-AC4DA94C93F4}"/>
              </a:ext>
            </a:extLst>
          </p:cNvPr>
          <p:cNvPicPr>
            <a:picLocks noChangeAspect="1"/>
          </p:cNvPicPr>
          <p:nvPr/>
        </p:nvPicPr>
        <p:blipFill rotWithShape="1">
          <a:blip r:embed="rId3">
            <a:extLst>
              <a:ext uri="{28A0092B-C50C-407E-A947-70E740481C1C}">
                <a14:useLocalDpi xmlns:a14="http://schemas.microsoft.com/office/drawing/2010/main" val="0"/>
              </a:ext>
            </a:extLst>
          </a:blip>
          <a:srcRect l="29327" t="29173" b="49195"/>
          <a:stretch/>
        </p:blipFill>
        <p:spPr>
          <a:xfrm>
            <a:off x="0" y="448237"/>
            <a:ext cx="4248472" cy="864097"/>
          </a:xfrm>
          <a:prstGeom prst="rect">
            <a:avLst/>
          </a:prstGeom>
        </p:spPr>
      </p:pic>
      <p:sp>
        <p:nvSpPr>
          <p:cNvPr id="4" name="正方形/長方形 3">
            <a:extLst>
              <a:ext uri="{FF2B5EF4-FFF2-40B4-BE49-F238E27FC236}">
                <a16:creationId xmlns:a16="http://schemas.microsoft.com/office/drawing/2014/main" id="{FE8660BB-20CE-0E44-AE48-4D586BD2E5DA}"/>
              </a:ext>
            </a:extLst>
          </p:cNvPr>
          <p:cNvSpPr/>
          <p:nvPr/>
        </p:nvSpPr>
        <p:spPr>
          <a:xfrm>
            <a:off x="136104" y="141622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6" name="正方形/長方形 5">
            <a:extLst>
              <a:ext uri="{FF2B5EF4-FFF2-40B4-BE49-F238E27FC236}">
                <a16:creationId xmlns:a16="http://schemas.microsoft.com/office/drawing/2014/main" id="{934A113C-F389-EE40-8950-C2F826D829D6}"/>
              </a:ext>
            </a:extLst>
          </p:cNvPr>
          <p:cNvSpPr/>
          <p:nvPr/>
        </p:nvSpPr>
        <p:spPr>
          <a:xfrm>
            <a:off x="136104" y="286722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7" name="正方形/長方形 6">
            <a:extLst>
              <a:ext uri="{FF2B5EF4-FFF2-40B4-BE49-F238E27FC236}">
                <a16:creationId xmlns:a16="http://schemas.microsoft.com/office/drawing/2014/main" id="{73492E3A-5D05-6145-97C6-7EAFC4AEFBCA}"/>
              </a:ext>
            </a:extLst>
          </p:cNvPr>
          <p:cNvSpPr/>
          <p:nvPr/>
        </p:nvSpPr>
        <p:spPr>
          <a:xfrm>
            <a:off x="136104" y="206429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9" name="正方形/長方形 8">
            <a:extLst>
              <a:ext uri="{FF2B5EF4-FFF2-40B4-BE49-F238E27FC236}">
                <a16:creationId xmlns:a16="http://schemas.microsoft.com/office/drawing/2014/main" id="{799F12D4-66FD-484F-84EA-6E07F6510D20}"/>
              </a:ext>
            </a:extLst>
          </p:cNvPr>
          <p:cNvSpPr/>
          <p:nvPr/>
        </p:nvSpPr>
        <p:spPr>
          <a:xfrm>
            <a:off x="136104" y="413529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ブロックを保持する</a:t>
            </a:r>
          </a:p>
        </p:txBody>
      </p:sp>
      <p:sp>
        <p:nvSpPr>
          <p:cNvPr id="10" name="正方形/長方形 9">
            <a:extLst>
              <a:ext uri="{FF2B5EF4-FFF2-40B4-BE49-F238E27FC236}">
                <a16:creationId xmlns:a16="http://schemas.microsoft.com/office/drawing/2014/main" id="{F9824C72-558C-F842-9147-5F59410FA01C}"/>
              </a:ext>
            </a:extLst>
          </p:cNvPr>
          <p:cNvSpPr/>
          <p:nvPr/>
        </p:nvSpPr>
        <p:spPr>
          <a:xfrm>
            <a:off x="136104" y="493821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ブロックを運ぶ</a:t>
            </a:r>
          </a:p>
        </p:txBody>
      </p:sp>
      <p:sp>
        <p:nvSpPr>
          <p:cNvPr id="11" name="正方形/長方形 10">
            <a:extLst>
              <a:ext uri="{FF2B5EF4-FFF2-40B4-BE49-F238E27FC236}">
                <a16:creationId xmlns:a16="http://schemas.microsoft.com/office/drawing/2014/main" id="{247BC9FF-5D21-F04A-B892-81409BCB0536}"/>
              </a:ext>
            </a:extLst>
          </p:cNvPr>
          <p:cNvSpPr/>
          <p:nvPr/>
        </p:nvSpPr>
        <p:spPr>
          <a:xfrm>
            <a:off x="136104" y="574114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a:t>
            </a:r>
            <a:r>
              <a:rPr lang="en-US" altLang="ja-JP" dirty="0">
                <a:solidFill>
                  <a:schemeClr val="tx1"/>
                </a:solidFill>
              </a:rPr>
              <a:t>45°</a:t>
            </a:r>
            <a:r>
              <a:rPr lang="ja-JP" altLang="en-US">
                <a:solidFill>
                  <a:schemeClr val="tx1"/>
                </a:solidFill>
              </a:rPr>
              <a:t>旋回する</a:t>
            </a:r>
          </a:p>
        </p:txBody>
      </p:sp>
      <p:sp>
        <p:nvSpPr>
          <p:cNvPr id="13" name="正方形/長方形 12">
            <a:extLst>
              <a:ext uri="{FF2B5EF4-FFF2-40B4-BE49-F238E27FC236}">
                <a16:creationId xmlns:a16="http://schemas.microsoft.com/office/drawing/2014/main" id="{A1832FD2-CB20-2F41-8FEF-9213E6E3B6DA}"/>
              </a:ext>
            </a:extLst>
          </p:cNvPr>
          <p:cNvSpPr/>
          <p:nvPr/>
        </p:nvSpPr>
        <p:spPr>
          <a:xfrm>
            <a:off x="136104" y="654406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a:t>
            </a:r>
            <a:r>
              <a:rPr lang="en-US" altLang="ja-JP" dirty="0">
                <a:solidFill>
                  <a:schemeClr val="tx1"/>
                </a:solidFill>
              </a:rPr>
              <a:t>45°</a:t>
            </a:r>
            <a:r>
              <a:rPr lang="ja-JP" altLang="en-US">
                <a:solidFill>
                  <a:schemeClr val="tx1"/>
                </a:solidFill>
              </a:rPr>
              <a:t>旋回する</a:t>
            </a:r>
          </a:p>
        </p:txBody>
      </p:sp>
      <p:sp>
        <p:nvSpPr>
          <p:cNvPr id="14" name="正方形/長方形 13">
            <a:extLst>
              <a:ext uri="{FF2B5EF4-FFF2-40B4-BE49-F238E27FC236}">
                <a16:creationId xmlns:a16="http://schemas.microsoft.com/office/drawing/2014/main" id="{80B9F297-23FF-7B44-9120-090E971EBFAC}"/>
              </a:ext>
            </a:extLst>
          </p:cNvPr>
          <p:cNvSpPr/>
          <p:nvPr/>
        </p:nvSpPr>
        <p:spPr>
          <a:xfrm>
            <a:off x="136104" y="912108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ブロックをブロックサークルに置く</a:t>
            </a:r>
          </a:p>
        </p:txBody>
      </p:sp>
      <p:sp>
        <p:nvSpPr>
          <p:cNvPr id="16" name="正方形/長方形 15">
            <a:extLst>
              <a:ext uri="{FF2B5EF4-FFF2-40B4-BE49-F238E27FC236}">
                <a16:creationId xmlns:a16="http://schemas.microsoft.com/office/drawing/2014/main" id="{F0292EE4-5488-BC4D-A3E9-BDE6159223B9}"/>
              </a:ext>
            </a:extLst>
          </p:cNvPr>
          <p:cNvSpPr/>
          <p:nvPr/>
        </p:nvSpPr>
        <p:spPr>
          <a:xfrm>
            <a:off x="136104" y="814991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ブロックサークルを判定する</a:t>
            </a:r>
          </a:p>
        </p:txBody>
      </p:sp>
      <p:sp>
        <p:nvSpPr>
          <p:cNvPr id="17" name="正方形/長方形 16">
            <a:extLst>
              <a:ext uri="{FF2B5EF4-FFF2-40B4-BE49-F238E27FC236}">
                <a16:creationId xmlns:a16="http://schemas.microsoft.com/office/drawing/2014/main" id="{8BD90384-D38B-A540-A992-03C4451A7BF2}"/>
              </a:ext>
            </a:extLst>
          </p:cNvPr>
          <p:cNvSpPr/>
          <p:nvPr/>
        </p:nvSpPr>
        <p:spPr>
          <a:xfrm>
            <a:off x="6400800" y="1051373"/>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目標ヨー角に走行体のヨー角を保ちながら後退する</a:t>
            </a:r>
          </a:p>
        </p:txBody>
      </p:sp>
      <p:sp>
        <p:nvSpPr>
          <p:cNvPr id="18" name="正方形/長方形 17">
            <a:extLst>
              <a:ext uri="{FF2B5EF4-FFF2-40B4-BE49-F238E27FC236}">
                <a16:creationId xmlns:a16="http://schemas.microsoft.com/office/drawing/2014/main" id="{837C1059-66EF-7748-B4D0-B4C7F18996FC}"/>
              </a:ext>
            </a:extLst>
          </p:cNvPr>
          <p:cNvSpPr/>
          <p:nvPr/>
        </p:nvSpPr>
        <p:spPr>
          <a:xfrm>
            <a:off x="136104" y="7346988"/>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目標ヨー角に走行体のヨー角を保ちながら前進する</a:t>
            </a:r>
          </a:p>
        </p:txBody>
      </p:sp>
      <p:sp>
        <p:nvSpPr>
          <p:cNvPr id="20" name="正方形/長方形 19">
            <a:extLst>
              <a:ext uri="{FF2B5EF4-FFF2-40B4-BE49-F238E27FC236}">
                <a16:creationId xmlns:a16="http://schemas.microsoft.com/office/drawing/2014/main" id="{E24AEC71-F2C9-ED44-8533-D7259BF8EE62}"/>
              </a:ext>
            </a:extLst>
          </p:cNvPr>
          <p:cNvSpPr/>
          <p:nvPr/>
        </p:nvSpPr>
        <p:spPr>
          <a:xfrm>
            <a:off x="6400800" y="183100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交差サークルを判定、停止する</a:t>
            </a:r>
          </a:p>
        </p:txBody>
      </p:sp>
      <p:sp>
        <p:nvSpPr>
          <p:cNvPr id="21" name="正方形/長方形 20">
            <a:extLst>
              <a:ext uri="{FF2B5EF4-FFF2-40B4-BE49-F238E27FC236}">
                <a16:creationId xmlns:a16="http://schemas.microsoft.com/office/drawing/2014/main" id="{02B098F8-9D79-B341-8785-B72BC2171162}"/>
              </a:ext>
            </a:extLst>
          </p:cNvPr>
          <p:cNvSpPr/>
          <p:nvPr/>
        </p:nvSpPr>
        <p:spPr>
          <a:xfrm>
            <a:off x="6400800" y="261063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交差サークルで旋回し、ラインを探す</a:t>
            </a:r>
          </a:p>
        </p:txBody>
      </p:sp>
      <p:sp>
        <p:nvSpPr>
          <p:cNvPr id="22" name="正方形/長方形 21">
            <a:extLst>
              <a:ext uri="{FF2B5EF4-FFF2-40B4-BE49-F238E27FC236}">
                <a16:creationId xmlns:a16="http://schemas.microsoft.com/office/drawing/2014/main" id="{21217BDA-9334-734F-BDE6-07DB2A55ACB5}"/>
              </a:ext>
            </a:extLst>
          </p:cNvPr>
          <p:cNvSpPr/>
          <p:nvPr/>
        </p:nvSpPr>
        <p:spPr>
          <a:xfrm>
            <a:off x="6400800" y="3390260"/>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23" name="正方形/長方形 22">
            <a:extLst>
              <a:ext uri="{FF2B5EF4-FFF2-40B4-BE49-F238E27FC236}">
                <a16:creationId xmlns:a16="http://schemas.microsoft.com/office/drawing/2014/main" id="{464B937D-D2BF-F04C-8346-890178A3A0FD}"/>
              </a:ext>
            </a:extLst>
          </p:cNvPr>
          <p:cNvSpPr/>
          <p:nvPr/>
        </p:nvSpPr>
        <p:spPr>
          <a:xfrm>
            <a:off x="6400800" y="4949518"/>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24" name="正方形/長方形 23">
            <a:extLst>
              <a:ext uri="{FF2B5EF4-FFF2-40B4-BE49-F238E27FC236}">
                <a16:creationId xmlns:a16="http://schemas.microsoft.com/office/drawing/2014/main" id="{85CADDE2-8E78-1D42-B710-5A9F39F26E50}"/>
              </a:ext>
            </a:extLst>
          </p:cNvPr>
          <p:cNvSpPr/>
          <p:nvPr/>
        </p:nvSpPr>
        <p:spPr>
          <a:xfrm>
            <a:off x="6400800" y="4169889"/>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25" name="正方形/長方形 24">
            <a:extLst>
              <a:ext uri="{FF2B5EF4-FFF2-40B4-BE49-F238E27FC236}">
                <a16:creationId xmlns:a16="http://schemas.microsoft.com/office/drawing/2014/main" id="{4D9CA887-43E2-5243-BE7A-4E756401B444}"/>
              </a:ext>
            </a:extLst>
          </p:cNvPr>
          <p:cNvSpPr/>
          <p:nvPr/>
        </p:nvSpPr>
        <p:spPr>
          <a:xfrm>
            <a:off x="142800" y="348628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6" name="正方形/長方形 25">
            <a:extLst>
              <a:ext uri="{FF2B5EF4-FFF2-40B4-BE49-F238E27FC236}">
                <a16:creationId xmlns:a16="http://schemas.microsoft.com/office/drawing/2014/main" id="{8796BBD5-D4A6-954E-A215-192040FF6A92}"/>
              </a:ext>
            </a:extLst>
          </p:cNvPr>
          <p:cNvSpPr/>
          <p:nvPr/>
        </p:nvSpPr>
        <p:spPr>
          <a:xfrm>
            <a:off x="6400800" y="5729147"/>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7" name="正方形/長方形 26">
            <a:extLst>
              <a:ext uri="{FF2B5EF4-FFF2-40B4-BE49-F238E27FC236}">
                <a16:creationId xmlns:a16="http://schemas.microsoft.com/office/drawing/2014/main" id="{F30538E6-043C-2044-ACCE-34B842615186}"/>
              </a:ext>
            </a:extLst>
          </p:cNvPr>
          <p:cNvSpPr/>
          <p:nvPr/>
        </p:nvSpPr>
        <p:spPr>
          <a:xfrm>
            <a:off x="6400800" y="650877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交差サークルを左に旋回し、ライン左側を探す</a:t>
            </a:r>
          </a:p>
        </p:txBody>
      </p:sp>
      <p:sp>
        <p:nvSpPr>
          <p:cNvPr id="28" name="正方形/長方形 27">
            <a:extLst>
              <a:ext uri="{FF2B5EF4-FFF2-40B4-BE49-F238E27FC236}">
                <a16:creationId xmlns:a16="http://schemas.microsoft.com/office/drawing/2014/main" id="{600FED97-56BC-8E42-BA4A-2BF1E67FD825}"/>
              </a:ext>
            </a:extLst>
          </p:cNvPr>
          <p:cNvSpPr/>
          <p:nvPr/>
        </p:nvSpPr>
        <p:spPr>
          <a:xfrm>
            <a:off x="6400800" y="7288405"/>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交差サークルを右に旋回し、ライン左側を探す</a:t>
            </a:r>
          </a:p>
        </p:txBody>
      </p:sp>
      <p:sp>
        <p:nvSpPr>
          <p:cNvPr id="29" name="正方形/長方形 28">
            <a:extLst>
              <a:ext uri="{FF2B5EF4-FFF2-40B4-BE49-F238E27FC236}">
                <a16:creationId xmlns:a16="http://schemas.microsoft.com/office/drawing/2014/main" id="{EBF57704-0386-C34D-86A1-B16B04C9C743}"/>
              </a:ext>
            </a:extLst>
          </p:cNvPr>
          <p:cNvSpPr/>
          <p:nvPr/>
        </p:nvSpPr>
        <p:spPr>
          <a:xfrm>
            <a:off x="6400800" y="806803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交差サークルを通過</a:t>
            </a:r>
          </a:p>
        </p:txBody>
      </p:sp>
      <p:sp>
        <p:nvSpPr>
          <p:cNvPr id="30" name="正方形/長方形 29">
            <a:extLst>
              <a:ext uri="{FF2B5EF4-FFF2-40B4-BE49-F238E27FC236}">
                <a16:creationId xmlns:a16="http://schemas.microsoft.com/office/drawing/2014/main" id="{3A5C565E-7487-7F46-BEEF-B2F986CAC283}"/>
              </a:ext>
            </a:extLst>
          </p:cNvPr>
          <p:cNvSpPr/>
          <p:nvPr/>
        </p:nvSpPr>
        <p:spPr>
          <a:xfrm>
            <a:off x="6400800" y="8847659"/>
            <a:ext cx="5040560" cy="432048"/>
          </a:xfrm>
          <a:prstGeom prst="rect">
            <a:avLst/>
          </a:prstGeom>
          <a:solidFill>
            <a:schemeClr val="accent4">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色の判定</a:t>
            </a:r>
          </a:p>
        </p:txBody>
      </p:sp>
      <p:sp>
        <p:nvSpPr>
          <p:cNvPr id="31" name="正方形/長方形 30">
            <a:extLst>
              <a:ext uri="{FF2B5EF4-FFF2-40B4-BE49-F238E27FC236}">
                <a16:creationId xmlns:a16="http://schemas.microsoft.com/office/drawing/2014/main" id="{ADD86BFD-21F3-3A40-B1DC-E9B42E085F18}"/>
              </a:ext>
            </a:extLst>
          </p:cNvPr>
          <p:cNvSpPr/>
          <p:nvPr/>
        </p:nvSpPr>
        <p:spPr>
          <a:xfrm>
            <a:off x="4528592" y="412117"/>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スタート位置を探す</a:t>
            </a:r>
          </a:p>
        </p:txBody>
      </p:sp>
    </p:spTree>
    <p:extLst>
      <p:ext uri="{BB962C8B-B14F-4D97-AF65-F5344CB8AC3E}">
        <p14:creationId xmlns:p14="http://schemas.microsoft.com/office/powerpoint/2010/main" val="1787054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7" name="グループ化 96">
            <a:extLst>
              <a:ext uri="{FF2B5EF4-FFF2-40B4-BE49-F238E27FC236}">
                <a16:creationId xmlns:a16="http://schemas.microsoft.com/office/drawing/2014/main" id="{F634C192-727D-8741-98CB-161F0DFB3CED}"/>
              </a:ext>
            </a:extLst>
          </p:cNvPr>
          <p:cNvGrpSpPr/>
          <p:nvPr/>
        </p:nvGrpSpPr>
        <p:grpSpPr>
          <a:xfrm>
            <a:off x="2368352" y="768152"/>
            <a:ext cx="6840760" cy="6840760"/>
            <a:chOff x="4799856" y="2276872"/>
            <a:chExt cx="4320480" cy="4320480"/>
          </a:xfrm>
        </p:grpSpPr>
        <p:sp>
          <p:nvSpPr>
            <p:cNvPr id="98" name="正方形/長方形 97">
              <a:extLst>
                <a:ext uri="{FF2B5EF4-FFF2-40B4-BE49-F238E27FC236}">
                  <a16:creationId xmlns:a16="http://schemas.microsoft.com/office/drawing/2014/main" id="{9E203491-1159-A14F-8E07-10BA208DF112}"/>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99" name="円/楕円 98">
              <a:extLst>
                <a:ext uri="{FF2B5EF4-FFF2-40B4-BE49-F238E27FC236}">
                  <a16:creationId xmlns:a16="http://schemas.microsoft.com/office/drawing/2014/main" id="{3C48938B-003A-4549-96CD-EC874C544AB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0" name="円/楕円 99">
              <a:extLst>
                <a:ext uri="{FF2B5EF4-FFF2-40B4-BE49-F238E27FC236}">
                  <a16:creationId xmlns:a16="http://schemas.microsoft.com/office/drawing/2014/main" id="{028F67B9-24AA-C644-AC2D-B684C90100F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1" name="正方形/長方形 100">
              <a:extLst>
                <a:ext uri="{FF2B5EF4-FFF2-40B4-BE49-F238E27FC236}">
                  <a16:creationId xmlns:a16="http://schemas.microsoft.com/office/drawing/2014/main" id="{5E46C208-2FE6-5A41-9652-186ECAF84376}"/>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02" name="円/楕円 101">
              <a:extLst>
                <a:ext uri="{FF2B5EF4-FFF2-40B4-BE49-F238E27FC236}">
                  <a16:creationId xmlns:a16="http://schemas.microsoft.com/office/drawing/2014/main" id="{9E43EE45-247A-BE4E-80D2-CEA68A7342B9}"/>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D83366D5-FAF8-7F4C-BBC8-E95C1CD189A5}"/>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4" name="正方形/長方形 103">
              <a:extLst>
                <a:ext uri="{FF2B5EF4-FFF2-40B4-BE49-F238E27FC236}">
                  <a16:creationId xmlns:a16="http://schemas.microsoft.com/office/drawing/2014/main" id="{61B497D0-8306-AC4B-8162-06BCA5006EBE}"/>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05" name="円/楕円 104">
              <a:extLst>
                <a:ext uri="{FF2B5EF4-FFF2-40B4-BE49-F238E27FC236}">
                  <a16:creationId xmlns:a16="http://schemas.microsoft.com/office/drawing/2014/main" id="{37A0BD3C-0288-BD41-9B8C-0DD9407086D2}"/>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6" name="円/楕円 105">
              <a:extLst>
                <a:ext uri="{FF2B5EF4-FFF2-40B4-BE49-F238E27FC236}">
                  <a16:creationId xmlns:a16="http://schemas.microsoft.com/office/drawing/2014/main" id="{038C55A0-49EF-C047-BC77-7E119EF76B66}"/>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7" name="円/楕円 106">
              <a:extLst>
                <a:ext uri="{FF2B5EF4-FFF2-40B4-BE49-F238E27FC236}">
                  <a16:creationId xmlns:a16="http://schemas.microsoft.com/office/drawing/2014/main" id="{259D7E12-7921-1346-95AE-4ADFB5C7EDA7}"/>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8" name="正方形/長方形 107">
              <a:extLst>
                <a:ext uri="{FF2B5EF4-FFF2-40B4-BE49-F238E27FC236}">
                  <a16:creationId xmlns:a16="http://schemas.microsoft.com/office/drawing/2014/main" id="{EB10B4FE-7994-8E4F-A735-29B3D819B1D0}"/>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09" name="円/楕円 108">
              <a:extLst>
                <a:ext uri="{FF2B5EF4-FFF2-40B4-BE49-F238E27FC236}">
                  <a16:creationId xmlns:a16="http://schemas.microsoft.com/office/drawing/2014/main" id="{8727C3EC-37D0-4340-8E41-68A872FAC5A3}"/>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0" name="円/楕円 109">
              <a:extLst>
                <a:ext uri="{FF2B5EF4-FFF2-40B4-BE49-F238E27FC236}">
                  <a16:creationId xmlns:a16="http://schemas.microsoft.com/office/drawing/2014/main" id="{0BC8943C-AC15-2F49-8F65-AC95830EE94E}"/>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1" name="円/楕円 110">
              <a:extLst>
                <a:ext uri="{FF2B5EF4-FFF2-40B4-BE49-F238E27FC236}">
                  <a16:creationId xmlns:a16="http://schemas.microsoft.com/office/drawing/2014/main" id="{F43AF527-E163-7F42-80F2-A9515093C5C3}"/>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56AFF6D8-F22C-7148-B274-9551738740F9}"/>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13" name="円/楕円 112">
              <a:extLst>
                <a:ext uri="{FF2B5EF4-FFF2-40B4-BE49-F238E27FC236}">
                  <a16:creationId xmlns:a16="http://schemas.microsoft.com/office/drawing/2014/main" id="{560DCC1A-C343-D244-8CB0-59FCB3716D2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4" name="円/楕円 113">
              <a:extLst>
                <a:ext uri="{FF2B5EF4-FFF2-40B4-BE49-F238E27FC236}">
                  <a16:creationId xmlns:a16="http://schemas.microsoft.com/office/drawing/2014/main" id="{5F0B46FE-0593-BE4C-B55B-0F213F83C47E}"/>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5" name="円/楕円 114">
              <a:extLst>
                <a:ext uri="{FF2B5EF4-FFF2-40B4-BE49-F238E27FC236}">
                  <a16:creationId xmlns:a16="http://schemas.microsoft.com/office/drawing/2014/main" id="{4ACC00B9-6B35-D148-AD61-AF8ABB44A248}"/>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6" name="正方形/長方形 115">
              <a:extLst>
                <a:ext uri="{FF2B5EF4-FFF2-40B4-BE49-F238E27FC236}">
                  <a16:creationId xmlns:a16="http://schemas.microsoft.com/office/drawing/2014/main" id="{ED0DFF03-9048-0548-8145-CBFB0271DBC9}"/>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17" name="円/楕円 116">
              <a:extLst>
                <a:ext uri="{FF2B5EF4-FFF2-40B4-BE49-F238E27FC236}">
                  <a16:creationId xmlns:a16="http://schemas.microsoft.com/office/drawing/2014/main" id="{A6680A9C-F5C3-9E4D-BEDF-4108E57922A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楕円 117">
              <a:extLst>
                <a:ext uri="{FF2B5EF4-FFF2-40B4-BE49-F238E27FC236}">
                  <a16:creationId xmlns:a16="http://schemas.microsoft.com/office/drawing/2014/main" id="{DC91C6A9-CB8C-F34A-9E6C-ABCEB3BC4A83}"/>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FCC9AF3A-026D-9641-8F59-4BB9609A429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20" name="円/楕円 119">
              <a:extLst>
                <a:ext uri="{FF2B5EF4-FFF2-40B4-BE49-F238E27FC236}">
                  <a16:creationId xmlns:a16="http://schemas.microsoft.com/office/drawing/2014/main" id="{9271506C-820B-704F-850A-F93FB238A5AA}"/>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楕円 120">
              <a:extLst>
                <a:ext uri="{FF2B5EF4-FFF2-40B4-BE49-F238E27FC236}">
                  <a16:creationId xmlns:a16="http://schemas.microsoft.com/office/drawing/2014/main" id="{84354F9D-2646-FC4C-8604-C7AA0A005091}"/>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9D683C40-BE9A-3044-8062-2A79D321926B}"/>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23" name="円/楕円 122">
              <a:extLst>
                <a:ext uri="{FF2B5EF4-FFF2-40B4-BE49-F238E27FC236}">
                  <a16:creationId xmlns:a16="http://schemas.microsoft.com/office/drawing/2014/main" id="{A29D9291-2546-E24D-9D8B-65B758D5B48B}"/>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4" name="円/楕円 123">
              <a:extLst>
                <a:ext uri="{FF2B5EF4-FFF2-40B4-BE49-F238E27FC236}">
                  <a16:creationId xmlns:a16="http://schemas.microsoft.com/office/drawing/2014/main" id="{DEB5DCC0-A019-7849-9072-3702ECBDB9CC}"/>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5" name="円/楕円 124">
              <a:extLst>
                <a:ext uri="{FF2B5EF4-FFF2-40B4-BE49-F238E27FC236}">
                  <a16:creationId xmlns:a16="http://schemas.microsoft.com/office/drawing/2014/main" id="{8540649C-011F-674A-9165-A1D58E593BE9}"/>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楕円 125">
              <a:extLst>
                <a:ext uri="{FF2B5EF4-FFF2-40B4-BE49-F238E27FC236}">
                  <a16:creationId xmlns:a16="http://schemas.microsoft.com/office/drawing/2014/main" id="{73F54224-D75E-CC4E-B8A8-86CADF7F4101}"/>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楕円 126">
              <a:extLst>
                <a:ext uri="{FF2B5EF4-FFF2-40B4-BE49-F238E27FC236}">
                  <a16:creationId xmlns:a16="http://schemas.microsoft.com/office/drawing/2014/main" id="{B77B46BF-ADDF-A44C-B659-3106CBD4F42A}"/>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8" name="円/楕円 127">
              <a:extLst>
                <a:ext uri="{FF2B5EF4-FFF2-40B4-BE49-F238E27FC236}">
                  <a16:creationId xmlns:a16="http://schemas.microsoft.com/office/drawing/2014/main" id="{39B5B39B-EDA2-0E40-8869-CCC3F4C19F1A}"/>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楕円 128">
              <a:extLst>
                <a:ext uri="{FF2B5EF4-FFF2-40B4-BE49-F238E27FC236}">
                  <a16:creationId xmlns:a16="http://schemas.microsoft.com/office/drawing/2014/main" id="{A2E24148-4D1C-274E-A9CB-C0202379BBCB}"/>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4" name="グループ化 3">
            <a:extLst>
              <a:ext uri="{FF2B5EF4-FFF2-40B4-BE49-F238E27FC236}">
                <a16:creationId xmlns:a16="http://schemas.microsoft.com/office/drawing/2014/main" id="{3BAA2F2A-0F4A-9F4A-91C0-4966DBDBF261}"/>
              </a:ext>
            </a:extLst>
          </p:cNvPr>
          <p:cNvGrpSpPr/>
          <p:nvPr/>
        </p:nvGrpSpPr>
        <p:grpSpPr>
          <a:xfrm rot="13489611">
            <a:off x="3754184" y="2835747"/>
            <a:ext cx="720080" cy="605336"/>
            <a:chOff x="5881370" y="2780928"/>
            <a:chExt cx="1798806" cy="1512168"/>
          </a:xfrm>
        </p:grpSpPr>
        <p:sp>
          <p:nvSpPr>
            <p:cNvPr id="5" name="正方形/長方形 4">
              <a:extLst>
                <a:ext uri="{FF2B5EF4-FFF2-40B4-BE49-F238E27FC236}">
                  <a16:creationId xmlns:a16="http://schemas.microsoft.com/office/drawing/2014/main" id="{66BF1ED5-F3E8-BC44-B0A5-55FAA1BBC95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6" name="グループ化 5">
              <a:extLst>
                <a:ext uri="{FF2B5EF4-FFF2-40B4-BE49-F238E27FC236}">
                  <a16:creationId xmlns:a16="http://schemas.microsoft.com/office/drawing/2014/main" id="{AF4C3121-8AA1-F044-ACD3-525D297F057F}"/>
                </a:ext>
              </a:extLst>
            </p:cNvPr>
            <p:cNvGrpSpPr/>
            <p:nvPr/>
          </p:nvGrpSpPr>
          <p:grpSpPr>
            <a:xfrm>
              <a:off x="6852084" y="3392996"/>
              <a:ext cx="288032" cy="288032"/>
              <a:chOff x="4024536" y="3216424"/>
              <a:chExt cx="3168353" cy="3168352"/>
            </a:xfrm>
          </p:grpSpPr>
          <p:sp>
            <p:nvSpPr>
              <p:cNvPr id="10" name="パイ 9">
                <a:extLst>
                  <a:ext uri="{FF2B5EF4-FFF2-40B4-BE49-F238E27FC236}">
                    <a16:creationId xmlns:a16="http://schemas.microsoft.com/office/drawing/2014/main" id="{25E00206-1529-AF49-B8CA-733513D74A50}"/>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パイ 10">
                <a:extLst>
                  <a:ext uri="{FF2B5EF4-FFF2-40B4-BE49-F238E27FC236}">
                    <a16:creationId xmlns:a16="http://schemas.microsoft.com/office/drawing/2014/main" id="{C2AA7D82-5E47-C244-8AE9-B3D3344C40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46B45481-54BB-3F40-9D92-908BFD26523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 name="角丸四角形 6">
              <a:extLst>
                <a:ext uri="{FF2B5EF4-FFF2-40B4-BE49-F238E27FC236}">
                  <a16:creationId xmlns:a16="http://schemas.microsoft.com/office/drawing/2014/main" id="{DE3CEFED-10AF-5441-929E-31AFB493B61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D8B640DA-6286-554B-A64E-6020B43DD17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6257533A-2DB9-544D-921C-FD345117379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31" name="円/楕円 130">
            <a:extLst>
              <a:ext uri="{FF2B5EF4-FFF2-40B4-BE49-F238E27FC236}">
                <a16:creationId xmlns:a16="http://schemas.microsoft.com/office/drawing/2014/main" id="{36C2F06E-E071-D041-B343-E20639456A07}"/>
              </a:ext>
            </a:extLst>
          </p:cNvPr>
          <p:cNvSpPr/>
          <p:nvPr/>
        </p:nvSpPr>
        <p:spPr>
          <a:xfrm rot="10800000">
            <a:off x="3952416"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3" name="円/楕円 132">
            <a:extLst>
              <a:ext uri="{FF2B5EF4-FFF2-40B4-BE49-F238E27FC236}">
                <a16:creationId xmlns:a16="http://schemas.microsoft.com/office/drawing/2014/main" id="{6C9F8A65-6323-5F44-9A47-A54B85AE172D}"/>
              </a:ext>
            </a:extLst>
          </p:cNvPr>
          <p:cNvSpPr/>
          <p:nvPr/>
        </p:nvSpPr>
        <p:spPr>
          <a:xfrm rot="10800000">
            <a:off x="4744560" y="3792375"/>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35" name="直線矢印コネクタ 134">
            <a:extLst>
              <a:ext uri="{FF2B5EF4-FFF2-40B4-BE49-F238E27FC236}">
                <a16:creationId xmlns:a16="http://schemas.microsoft.com/office/drawing/2014/main" id="{6EC2C257-4146-044E-AD5E-71C93F1C01D3}"/>
              </a:ext>
            </a:extLst>
          </p:cNvPr>
          <p:cNvCxnSpPr>
            <a:cxnSpLocks/>
          </p:cNvCxnSpPr>
          <p:nvPr/>
        </p:nvCxnSpPr>
        <p:spPr>
          <a:xfrm>
            <a:off x="4096544" y="3162418"/>
            <a:ext cx="648071" cy="6299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7" name="円/楕円 136">
            <a:extLst>
              <a:ext uri="{FF2B5EF4-FFF2-40B4-BE49-F238E27FC236}">
                <a16:creationId xmlns:a16="http://schemas.microsoft.com/office/drawing/2014/main" id="{1BCEE5F2-AD63-7848-A967-EB387FFC77A1}"/>
              </a:ext>
            </a:extLst>
          </p:cNvPr>
          <p:cNvSpPr/>
          <p:nvPr/>
        </p:nvSpPr>
        <p:spPr>
          <a:xfrm rot="10800000">
            <a:off x="4744560" y="465647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15246C61-BFBE-0448-83D6-1893F869517A}"/>
              </a:ext>
            </a:extLst>
          </p:cNvPr>
          <p:cNvSpPr/>
          <p:nvPr/>
        </p:nvSpPr>
        <p:spPr>
          <a:xfrm rot="10800000">
            <a:off x="3304344"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43" name="直線矢印コネクタ 142">
            <a:extLst>
              <a:ext uri="{FF2B5EF4-FFF2-40B4-BE49-F238E27FC236}">
                <a16:creationId xmlns:a16="http://schemas.microsoft.com/office/drawing/2014/main" id="{95B25458-0A71-4E40-A612-7B6CE833B433}"/>
              </a:ext>
            </a:extLst>
          </p:cNvPr>
          <p:cNvCxnSpPr>
            <a:cxnSpLocks/>
            <a:endCxn id="131" idx="6"/>
          </p:cNvCxnSpPr>
          <p:nvPr/>
        </p:nvCxnSpPr>
        <p:spPr>
          <a:xfrm>
            <a:off x="3466360" y="3087325"/>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a:extLst>
              <a:ext uri="{FF2B5EF4-FFF2-40B4-BE49-F238E27FC236}">
                <a16:creationId xmlns:a16="http://schemas.microsoft.com/office/drawing/2014/main" id="{A2753DAB-ECC7-624F-B8F4-B71B320D2DE0}"/>
              </a:ext>
            </a:extLst>
          </p:cNvPr>
          <p:cNvCxnSpPr>
            <a:cxnSpLocks/>
          </p:cNvCxnSpPr>
          <p:nvPr/>
        </p:nvCxnSpPr>
        <p:spPr>
          <a:xfrm rot="5400000">
            <a:off x="4586122" y="4260483"/>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71284"/>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2668</TotalTime>
  <Words>1149</Words>
  <Application>Microsoft Macintosh PowerPoint</Application>
  <PresentationFormat>A3 297x420 mm</PresentationFormat>
  <Paragraphs>268</Paragraphs>
  <Slides>22</Slides>
  <Notes>10</Notes>
  <HiddenSlides>12</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22</vt:i4>
      </vt:variant>
    </vt:vector>
  </HeadingPairs>
  <TitlesOfParts>
    <vt:vector size="31"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PowerPoint プレゼンテーション</vt:lpstr>
      <vt:lpstr>分析モデル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分析モデルまたは設計モデル</vt:lpstr>
      <vt:lpstr>PowerPoint プレゼンテーション</vt:lpstr>
      <vt:lpstr>PowerPoint プレゼンテーション</vt:lpstr>
      <vt:lpstr>設計モデル</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Microsoft Office ユーザー</cp:lastModifiedBy>
  <cp:revision>338</cp:revision>
  <cp:lastPrinted>2018-04-01T05:10:42Z</cp:lastPrinted>
  <dcterms:created xsi:type="dcterms:W3CDTF">2002-02-28T07:41:56Z</dcterms:created>
  <dcterms:modified xsi:type="dcterms:W3CDTF">2019-08-23T11:38:21Z</dcterms:modified>
</cp:coreProperties>
</file>